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3" r:id="rId2"/>
    <p:sldMasterId id="2147483761" r:id="rId3"/>
  </p:sldMasterIdLst>
  <p:notesMasterIdLst>
    <p:notesMasterId r:id="rId30"/>
  </p:notesMasterIdLst>
  <p:sldIdLst>
    <p:sldId id="405" r:id="rId4"/>
    <p:sldId id="547" r:id="rId5"/>
    <p:sldId id="344" r:id="rId6"/>
    <p:sldId id="320" r:id="rId7"/>
    <p:sldId id="436" r:id="rId8"/>
    <p:sldId id="420" r:id="rId9"/>
    <p:sldId id="461" r:id="rId10"/>
    <p:sldId id="425" r:id="rId11"/>
    <p:sldId id="548" r:id="rId12"/>
    <p:sldId id="489" r:id="rId13"/>
    <p:sldId id="442" r:id="rId14"/>
    <p:sldId id="444" r:id="rId15"/>
    <p:sldId id="445" r:id="rId16"/>
    <p:sldId id="270" r:id="rId17"/>
    <p:sldId id="449" r:id="rId18"/>
    <p:sldId id="549" r:id="rId19"/>
    <p:sldId id="550" r:id="rId20"/>
    <p:sldId id="532" r:id="rId21"/>
    <p:sldId id="539" r:id="rId22"/>
    <p:sldId id="533" r:id="rId23"/>
    <p:sldId id="546" r:id="rId24"/>
    <p:sldId id="499" r:id="rId25"/>
    <p:sldId id="534" r:id="rId26"/>
    <p:sldId id="408" r:id="rId27"/>
    <p:sldId id="378" r:id="rId28"/>
    <p:sldId id="30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Kim Hồng" initials="NTKH" lastIdx="1" clrIdx="0">
    <p:extLst>
      <p:ext uri="{19B8F6BF-5375-455C-9EA6-DF929625EA0E}">
        <p15:presenceInfo xmlns:p15="http://schemas.microsoft.com/office/powerpoint/2012/main" userId="S::kimhong16283_gmail.com@vioedu.onmicrosoft.com::b22def74-0b61-4119-a96c-deabde6514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86501" autoAdjust="0"/>
  </p:normalViewPr>
  <p:slideViewPr>
    <p:cSldViewPr>
      <p:cViewPr>
        <p:scale>
          <a:sx n="33" d="100"/>
          <a:sy n="33" d="100"/>
        </p:scale>
        <p:origin x="1339" y="1147"/>
      </p:cViewPr>
      <p:guideLst>
        <p:guide orient="horz" pos="211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912498-6A41-4AA8-AB5E-C1E62940194D}" type="doc">
      <dgm:prSet loTypeId="urn:microsoft.com/office/officeart/2008/layout/AscendingPictureAccentProcess" loCatId="process" qsTypeId="urn:microsoft.com/office/officeart/2005/8/quickstyle/3d9" qsCatId="3D" csTypeId="urn:microsoft.com/office/officeart/2005/8/colors/accent0_3" csCatId="mainScheme" phldr="1"/>
      <dgm:spPr/>
    </dgm:pt>
    <dgm:pt modelId="{DF49A70B-122E-4D89-9BA1-B7CF749AB3C2}">
      <dgm:prSet phldrT="[Text]"/>
      <dgm:spPr/>
      <dgm:t>
        <a:bodyPr/>
        <a:lstStyle/>
        <a:p>
          <a:r>
            <a:rPr lang="en-US"/>
            <a:t>Bút mực</a:t>
          </a:r>
        </a:p>
      </dgm:t>
    </dgm:pt>
    <dgm:pt modelId="{E0475631-558E-42A1-AEA8-F2FDFAC696F1}" type="parTrans" cxnId="{0687415F-C741-4FF1-886E-B259181E1530}">
      <dgm:prSet/>
      <dgm:spPr/>
      <dgm:t>
        <a:bodyPr/>
        <a:lstStyle/>
        <a:p>
          <a:endParaRPr lang="en-US"/>
        </a:p>
      </dgm:t>
    </dgm:pt>
    <dgm:pt modelId="{E05778BF-0697-45A6-A7ED-1D71EEC821D1}" type="sibTrans" cxnId="{0687415F-C741-4FF1-886E-B259181E153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33D8F04-7630-47B2-8E42-FC61BABD9EF3}" type="pres">
      <dgm:prSet presAssocID="{50912498-6A41-4AA8-AB5E-C1E62940194D}" presName="Name0" presStyleCnt="0">
        <dgm:presLayoutVars>
          <dgm:chMax val="7"/>
          <dgm:chPref val="7"/>
          <dgm:dir/>
        </dgm:presLayoutVars>
      </dgm:prSet>
      <dgm:spPr/>
    </dgm:pt>
    <dgm:pt modelId="{B29F702F-C46F-49E7-9129-58786BAD2574}" type="pres">
      <dgm:prSet presAssocID="{DF49A70B-122E-4D89-9BA1-B7CF749AB3C2}" presName="parTx1" presStyleLbl="node1" presStyleIdx="0" presStyleCnt="1" custLinFactNeighborX="1784" custLinFactNeighborY="32720"/>
      <dgm:spPr/>
    </dgm:pt>
    <dgm:pt modelId="{B49EDCE6-A273-48B4-B0CD-E9DDD8F96066}" type="pres">
      <dgm:prSet presAssocID="{E05778BF-0697-45A6-A7ED-1D71EEC821D1}" presName="picture1" presStyleCnt="0"/>
      <dgm:spPr/>
    </dgm:pt>
    <dgm:pt modelId="{3B70BD7E-093F-48E4-90D0-9DFBEF0B0DB7}" type="pres">
      <dgm:prSet presAssocID="{E05778BF-0697-45A6-A7ED-1D71EEC821D1}" presName="imageRepeatNode" presStyleLbl="fgImgPlace1" presStyleIdx="0" presStyleCnt="1" custLinFactNeighborX="994" custLinFactNeighborY="1238"/>
      <dgm:spPr/>
    </dgm:pt>
  </dgm:ptLst>
  <dgm:cxnLst>
    <dgm:cxn modelId="{6FB39439-C5C3-4EE0-ACCB-D5CD9BAAB214}" type="presOf" srcId="{DF49A70B-122E-4D89-9BA1-B7CF749AB3C2}" destId="{B29F702F-C46F-49E7-9129-58786BAD2574}" srcOrd="0" destOrd="0" presId="urn:microsoft.com/office/officeart/2008/layout/AscendingPictureAccentProcess"/>
    <dgm:cxn modelId="{0687415F-C741-4FF1-886E-B259181E1530}" srcId="{50912498-6A41-4AA8-AB5E-C1E62940194D}" destId="{DF49A70B-122E-4D89-9BA1-B7CF749AB3C2}" srcOrd="0" destOrd="0" parTransId="{E0475631-558E-42A1-AEA8-F2FDFAC696F1}" sibTransId="{E05778BF-0697-45A6-A7ED-1D71EEC821D1}"/>
    <dgm:cxn modelId="{38EAD565-8D0E-4969-80E8-5BF1F1131326}" type="presOf" srcId="{E05778BF-0697-45A6-A7ED-1D71EEC821D1}" destId="{3B70BD7E-093F-48E4-90D0-9DFBEF0B0DB7}" srcOrd="0" destOrd="0" presId="urn:microsoft.com/office/officeart/2008/layout/AscendingPictureAccentProcess"/>
    <dgm:cxn modelId="{7DC6CF59-BF95-4C71-A99A-D058FEBE8E4F}" type="presOf" srcId="{50912498-6A41-4AA8-AB5E-C1E62940194D}" destId="{133D8F04-7630-47B2-8E42-FC61BABD9EF3}" srcOrd="0" destOrd="0" presId="urn:microsoft.com/office/officeart/2008/layout/AscendingPictureAccentProcess"/>
    <dgm:cxn modelId="{8EEC6D13-D89E-481F-826C-BF5AAD1C269B}" type="presParOf" srcId="{133D8F04-7630-47B2-8E42-FC61BABD9EF3}" destId="{B29F702F-C46F-49E7-9129-58786BAD2574}" srcOrd="0" destOrd="0" presId="urn:microsoft.com/office/officeart/2008/layout/AscendingPictureAccentProcess"/>
    <dgm:cxn modelId="{BE7FB192-392F-4388-B694-83836ABC619E}" type="presParOf" srcId="{133D8F04-7630-47B2-8E42-FC61BABD9EF3}" destId="{B49EDCE6-A273-48B4-B0CD-E9DDD8F96066}" srcOrd="1" destOrd="0" presId="urn:microsoft.com/office/officeart/2008/layout/AscendingPictureAccentProcess"/>
    <dgm:cxn modelId="{ED59626B-02B6-4E50-A6DF-D3BB61058477}" type="presParOf" srcId="{B49EDCE6-A273-48B4-B0CD-E9DDD8F96066}" destId="{3B70BD7E-093F-48E4-90D0-9DFBEF0B0DB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6D4149-B8B6-441E-8709-17AE3E19359B}" type="doc">
      <dgm:prSet loTypeId="urn:microsoft.com/office/officeart/2008/layout/AscendingPictureAccentProcess" loCatId="picture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16543E4-EA65-4118-A463-681D715C0B1D}">
      <dgm:prSet phldrT="[Text]"/>
      <dgm:spPr/>
      <dgm:t>
        <a:bodyPr/>
        <a:lstStyle/>
        <a:p>
          <a:r>
            <a:rPr lang="en-US"/>
            <a:t>Bảng con</a:t>
          </a:r>
        </a:p>
      </dgm:t>
    </dgm:pt>
    <dgm:pt modelId="{6A1BD3F3-90CC-4512-A6A4-D052FDF91AFF}" type="parTrans" cxnId="{9541C44C-BCB4-49E2-B1AA-9C718B95904D}">
      <dgm:prSet/>
      <dgm:spPr/>
      <dgm:t>
        <a:bodyPr/>
        <a:lstStyle/>
        <a:p>
          <a:endParaRPr lang="en-US"/>
        </a:p>
      </dgm:t>
    </dgm:pt>
    <dgm:pt modelId="{7F694021-2E8B-4A8B-B314-D7E84B5F789A}" type="sibTrans" cxnId="{9541C44C-BCB4-49E2-B1AA-9C718B95904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9EA98055-EAEC-4956-B3CD-8F9C7213EFB4}" type="pres">
      <dgm:prSet presAssocID="{196D4149-B8B6-441E-8709-17AE3E19359B}" presName="Name0" presStyleCnt="0">
        <dgm:presLayoutVars>
          <dgm:chMax val="7"/>
          <dgm:chPref val="7"/>
          <dgm:dir/>
        </dgm:presLayoutVars>
      </dgm:prSet>
      <dgm:spPr/>
    </dgm:pt>
    <dgm:pt modelId="{E319EEB2-4EC9-4599-BA55-F1D22FD84535}" type="pres">
      <dgm:prSet presAssocID="{A16543E4-EA65-4118-A463-681D715C0B1D}" presName="parTx1" presStyleLbl="node1" presStyleIdx="0" presStyleCnt="1" custScaleX="102683" custScaleY="121238" custLinFactNeighborX="1165" custLinFactNeighborY="-3070"/>
      <dgm:spPr/>
    </dgm:pt>
    <dgm:pt modelId="{9C986BFB-0CEC-42AD-AD86-BFA6CA6B67FB}" type="pres">
      <dgm:prSet presAssocID="{7F694021-2E8B-4A8B-B314-D7E84B5F789A}" presName="picture1" presStyleCnt="0"/>
      <dgm:spPr/>
    </dgm:pt>
    <dgm:pt modelId="{2C0F7664-DD53-4BD2-A25F-887450FC059B}" type="pres">
      <dgm:prSet presAssocID="{7F694021-2E8B-4A8B-B314-D7E84B5F789A}" presName="imageRepeatNode" presStyleLbl="fgImgPlace1" presStyleIdx="0" presStyleCnt="1" custLinFactNeighborX="4180" custLinFactNeighborY="-158"/>
      <dgm:spPr/>
    </dgm:pt>
  </dgm:ptLst>
  <dgm:cxnLst>
    <dgm:cxn modelId="{594C691F-4AD9-4D41-9E13-3652B72CD9D2}" type="presOf" srcId="{7F694021-2E8B-4A8B-B314-D7E84B5F789A}" destId="{2C0F7664-DD53-4BD2-A25F-887450FC059B}" srcOrd="0" destOrd="0" presId="urn:microsoft.com/office/officeart/2008/layout/AscendingPictureAccentProcess"/>
    <dgm:cxn modelId="{9541C44C-BCB4-49E2-B1AA-9C718B95904D}" srcId="{196D4149-B8B6-441E-8709-17AE3E19359B}" destId="{A16543E4-EA65-4118-A463-681D715C0B1D}" srcOrd="0" destOrd="0" parTransId="{6A1BD3F3-90CC-4512-A6A4-D052FDF91AFF}" sibTransId="{7F694021-2E8B-4A8B-B314-D7E84B5F789A}"/>
    <dgm:cxn modelId="{92811E72-82DF-4597-A3AA-9154F6F13C34}" type="presOf" srcId="{196D4149-B8B6-441E-8709-17AE3E19359B}" destId="{9EA98055-EAEC-4956-B3CD-8F9C7213EFB4}" srcOrd="0" destOrd="0" presId="urn:microsoft.com/office/officeart/2008/layout/AscendingPictureAccentProcess"/>
    <dgm:cxn modelId="{4B289FC5-FB2C-4F03-B240-45FEB5B1F8CE}" type="presOf" srcId="{A16543E4-EA65-4118-A463-681D715C0B1D}" destId="{E319EEB2-4EC9-4599-BA55-F1D22FD84535}" srcOrd="0" destOrd="0" presId="urn:microsoft.com/office/officeart/2008/layout/AscendingPictureAccentProcess"/>
    <dgm:cxn modelId="{E175E169-97EA-4158-BEF2-BDB7270F3332}" type="presParOf" srcId="{9EA98055-EAEC-4956-B3CD-8F9C7213EFB4}" destId="{E319EEB2-4EC9-4599-BA55-F1D22FD84535}" srcOrd="0" destOrd="0" presId="urn:microsoft.com/office/officeart/2008/layout/AscendingPictureAccentProcess"/>
    <dgm:cxn modelId="{CC0DF6CB-7802-4CD6-B857-557DBEA92DBC}" type="presParOf" srcId="{9EA98055-EAEC-4956-B3CD-8F9C7213EFB4}" destId="{9C986BFB-0CEC-42AD-AD86-BFA6CA6B67FB}" srcOrd="1" destOrd="0" presId="urn:microsoft.com/office/officeart/2008/layout/AscendingPictureAccentProcess"/>
    <dgm:cxn modelId="{99671A2C-00F3-4184-B128-8AD6DBDC067B}" type="presParOf" srcId="{9C986BFB-0CEC-42AD-AD86-BFA6CA6B67FB}" destId="{2C0F7664-DD53-4BD2-A25F-887450FC059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675510-FFE5-4503-8FAC-8550F05ECEFA}" type="doc">
      <dgm:prSet loTypeId="urn:microsoft.com/office/officeart/2008/layout/AscendingPictureAccentProcess" loCatId="process" qsTypeId="urn:microsoft.com/office/officeart/2005/8/quickstyle/3d9" qsCatId="3D" csTypeId="urn:microsoft.com/office/officeart/2005/8/colors/colorful2" csCatId="colorful" phldr="1"/>
      <dgm:spPr/>
    </dgm:pt>
    <dgm:pt modelId="{EDFD0D8D-F0C7-4B4A-BF8A-0AC400128B5E}">
      <dgm:prSet phldrT="[Text]"/>
      <dgm:spPr/>
      <dgm:t>
        <a:bodyPr/>
        <a:lstStyle/>
        <a:p>
          <a:pPr algn="l"/>
          <a:r>
            <a:rPr lang="en-US"/>
            <a:t> Vở Tập viết</a:t>
          </a:r>
        </a:p>
      </dgm:t>
    </dgm:pt>
    <dgm:pt modelId="{03B55A1D-2FB7-4BD3-8CB6-AF7AA980CE6A}" type="parTrans" cxnId="{D3F32456-1334-4F3E-8385-1521BB363B62}">
      <dgm:prSet/>
      <dgm:spPr/>
      <dgm:t>
        <a:bodyPr/>
        <a:lstStyle/>
        <a:p>
          <a:endParaRPr lang="en-US"/>
        </a:p>
      </dgm:t>
    </dgm:pt>
    <dgm:pt modelId="{7DB4F286-F0F5-4C0C-85D7-2C60814EA5C2}" type="sibTrans" cxnId="{D3F32456-1334-4F3E-8385-1521BB363B62}">
      <dgm:prSet/>
      <dgm:spPr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7D25E6F2-C39B-44A0-A7D3-BCB64D36AD5B}" type="pres">
      <dgm:prSet presAssocID="{8D675510-FFE5-4503-8FAC-8550F05ECEFA}" presName="Name0" presStyleCnt="0">
        <dgm:presLayoutVars>
          <dgm:chMax val="7"/>
          <dgm:chPref val="7"/>
          <dgm:dir/>
        </dgm:presLayoutVars>
      </dgm:prSet>
      <dgm:spPr/>
    </dgm:pt>
    <dgm:pt modelId="{FE44F96E-2032-4D8E-9248-0DD5ACA965F2}" type="pres">
      <dgm:prSet presAssocID="{EDFD0D8D-F0C7-4B4A-BF8A-0AC400128B5E}" presName="parTx1" presStyleLbl="node1" presStyleIdx="0" presStyleCnt="1"/>
      <dgm:spPr/>
    </dgm:pt>
    <dgm:pt modelId="{289523F5-FAA0-4111-83FF-22AF47FDA0E1}" type="pres">
      <dgm:prSet presAssocID="{7DB4F286-F0F5-4C0C-85D7-2C60814EA5C2}" presName="picture1" presStyleCnt="0"/>
      <dgm:spPr/>
    </dgm:pt>
    <dgm:pt modelId="{13815278-A446-4A50-8ABF-CAB624B1BD42}" type="pres">
      <dgm:prSet presAssocID="{7DB4F286-F0F5-4C0C-85D7-2C60814EA5C2}" presName="imageRepeatNode" presStyleLbl="fgImgPlace1" presStyleIdx="0" presStyleCnt="1" custLinFactNeighborX="-13378" custLinFactNeighborY="4700"/>
      <dgm:spPr/>
    </dgm:pt>
  </dgm:ptLst>
  <dgm:cxnLst>
    <dgm:cxn modelId="{6D1E384A-E0DA-4070-AE7A-AF6B205F550E}" type="presOf" srcId="{8D675510-FFE5-4503-8FAC-8550F05ECEFA}" destId="{7D25E6F2-C39B-44A0-A7D3-BCB64D36AD5B}" srcOrd="0" destOrd="0" presId="urn:microsoft.com/office/officeart/2008/layout/AscendingPictureAccentProcess"/>
    <dgm:cxn modelId="{D3F32456-1334-4F3E-8385-1521BB363B62}" srcId="{8D675510-FFE5-4503-8FAC-8550F05ECEFA}" destId="{EDFD0D8D-F0C7-4B4A-BF8A-0AC400128B5E}" srcOrd="0" destOrd="0" parTransId="{03B55A1D-2FB7-4BD3-8CB6-AF7AA980CE6A}" sibTransId="{7DB4F286-F0F5-4C0C-85D7-2C60814EA5C2}"/>
    <dgm:cxn modelId="{B663D080-BE64-454E-9095-B63DADB39399}" type="presOf" srcId="{EDFD0D8D-F0C7-4B4A-BF8A-0AC400128B5E}" destId="{FE44F96E-2032-4D8E-9248-0DD5ACA965F2}" srcOrd="0" destOrd="0" presId="urn:microsoft.com/office/officeart/2008/layout/AscendingPictureAccentProcess"/>
    <dgm:cxn modelId="{4D51BBCE-1FE7-433E-962A-564A3C784D53}" type="presOf" srcId="{7DB4F286-F0F5-4C0C-85D7-2C60814EA5C2}" destId="{13815278-A446-4A50-8ABF-CAB624B1BD42}" srcOrd="0" destOrd="0" presId="urn:microsoft.com/office/officeart/2008/layout/AscendingPictureAccentProcess"/>
    <dgm:cxn modelId="{7219FEFF-D30B-47F1-A2A4-24E89D428E36}" type="presParOf" srcId="{7D25E6F2-C39B-44A0-A7D3-BCB64D36AD5B}" destId="{FE44F96E-2032-4D8E-9248-0DD5ACA965F2}" srcOrd="0" destOrd="0" presId="urn:microsoft.com/office/officeart/2008/layout/AscendingPictureAccentProcess"/>
    <dgm:cxn modelId="{5F52904E-D5B1-4512-8364-B1B8B9C49214}" type="presParOf" srcId="{7D25E6F2-C39B-44A0-A7D3-BCB64D36AD5B}" destId="{289523F5-FAA0-4111-83FF-22AF47FDA0E1}" srcOrd="1" destOrd="0" presId="urn:microsoft.com/office/officeart/2008/layout/AscendingPictureAccentProcess"/>
    <dgm:cxn modelId="{03EE9325-0D6A-4180-92F8-FC3CDD4846B6}" type="presParOf" srcId="{289523F5-FAA0-4111-83FF-22AF47FDA0E1}" destId="{13815278-A446-4A50-8ABF-CAB624B1BD4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F702F-C46F-49E7-9129-58786BAD2574}">
      <dsp:nvSpPr>
        <dsp:cNvPr id="0" name=""/>
        <dsp:cNvSpPr/>
      </dsp:nvSpPr>
      <dsp:spPr>
        <a:xfrm>
          <a:off x="1099675" y="2302346"/>
          <a:ext cx="3124110" cy="83784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270" tIns="133350" rIns="133350" bIns="133350" numCol="1" spcCol="1270" anchor="ctr" anchorCtr="0">
          <a:noAutofit/>
          <a:sp3d extrusionH="28000" prstMaterial="matte"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Bút mực</a:t>
          </a:r>
        </a:p>
      </dsp:txBody>
      <dsp:txXfrm>
        <a:off x="1140575" y="2343246"/>
        <a:ext cx="3042310" cy="756047"/>
      </dsp:txXfrm>
    </dsp:sp>
    <dsp:sp modelId="{3B70BD7E-093F-48E4-90D0-9DFBEF0B0DB7}">
      <dsp:nvSpPr>
        <dsp:cNvPr id="0" name=""/>
        <dsp:cNvSpPr/>
      </dsp:nvSpPr>
      <dsp:spPr>
        <a:xfrm>
          <a:off x="192026" y="1224911"/>
          <a:ext cx="1448415" cy="144863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9EEB2-4EC9-4599-BA55-F1D22FD84535}">
      <dsp:nvSpPr>
        <dsp:cNvPr id="0" name=""/>
        <dsp:cNvSpPr/>
      </dsp:nvSpPr>
      <dsp:spPr>
        <a:xfrm>
          <a:off x="886004" y="848283"/>
          <a:ext cx="2793434" cy="8845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5827" tIns="137160" rIns="137160" bIns="137160" numCol="1" spcCol="1270" anchor="ctr" anchorCtr="0">
          <a:noAutofit/>
          <a:sp3d extrusionH="28000" prstMaterial="matte"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Bảng con</a:t>
          </a:r>
        </a:p>
      </dsp:txBody>
      <dsp:txXfrm>
        <a:off x="929184" y="891463"/>
        <a:ext cx="2707074" cy="798179"/>
      </dsp:txXfrm>
    </dsp:sp>
    <dsp:sp modelId="{2C0F7664-DD53-4BD2-A25F-887450FC059B}">
      <dsp:nvSpPr>
        <dsp:cNvPr id="0" name=""/>
        <dsp:cNvSpPr/>
      </dsp:nvSpPr>
      <dsp:spPr>
        <a:xfrm>
          <a:off x="189151" y="231048"/>
          <a:ext cx="1261266" cy="126145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4F96E-2032-4D8E-9248-0DD5ACA965F2}">
      <dsp:nvSpPr>
        <dsp:cNvPr id="0" name=""/>
        <dsp:cNvSpPr/>
      </dsp:nvSpPr>
      <dsp:spPr>
        <a:xfrm>
          <a:off x="955892" y="1613755"/>
          <a:ext cx="2860615" cy="7671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5497" tIns="121920" rIns="121920" bIns="121920" numCol="1" spcCol="1270" anchor="ctr" anchorCtr="0">
          <a:noAutofit/>
          <a:sp3d extrusionH="28000" prstMaterial="matte"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 Vở Tập viết</a:t>
          </a:r>
        </a:p>
      </dsp:txBody>
      <dsp:txXfrm>
        <a:off x="993343" y="1651206"/>
        <a:ext cx="2785713" cy="692279"/>
      </dsp:txXfrm>
    </dsp:sp>
    <dsp:sp modelId="{13815278-A446-4A50-8ABF-CAB624B1BD42}">
      <dsp:nvSpPr>
        <dsp:cNvPr id="0" name=""/>
        <dsp:cNvSpPr/>
      </dsp:nvSpPr>
      <dsp:spPr>
        <a:xfrm>
          <a:off x="0" y="924138"/>
          <a:ext cx="1326252" cy="132645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02254-5508-4498-AF0B-6534FC13B8DA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CF072-19D2-4441-BD65-FF3A05242A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9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FCFB5E5-D342-451E-B9D1-BBA220FEB3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3E9E08F-D24E-41C9-8480-C155FB12E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DD754FA8-7A71-431C-A825-927E825C9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4A6B09-1D6D-4060-87B3-D44C023AAA6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618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589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A981A75F-A11E-4E21-B1B1-FC01AD5FF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7162D27-A8DD-4714-8DCE-CA14C82CD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3D9D1785-34DD-4FD6-98B8-F35118C800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45191CB0-9DD3-44CA-851B-804F50DBC04D}" type="slidenum">
              <a:rPr lang="en-US" altLang="en-US" sz="120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Aristote" pitchFamily="34" charset="0"/>
              </a:rPr>
              <a:pPr algn="r" eaLnBrk="1" hangingPunct="1">
                <a:defRPr/>
              </a:pPr>
              <a:t>20</a:t>
            </a:fld>
            <a:endParaRPr lang="en-US" altLang="en-US" sz="1200">
              <a:effectLst>
                <a:outerShdw blurRad="38100" dist="38100" dir="2700000" algn="tl">
                  <a:srgbClr val="C0C0C0"/>
                </a:outerShdw>
              </a:effectLst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9457">
            <a:extLst>
              <a:ext uri="{FF2B5EF4-FFF2-40B4-BE49-F238E27FC236}">
                <a16:creationId xmlns:a16="http://schemas.microsoft.com/office/drawing/2014/main" id="{F5F20062-0E51-4CB9-BB04-EF175C2DA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文本占位符 19458">
            <a:extLst>
              <a:ext uri="{FF2B5EF4-FFF2-40B4-BE49-F238E27FC236}">
                <a16:creationId xmlns:a16="http://schemas.microsoft.com/office/drawing/2014/main" id="{0DB42597-3AF5-4FA4-83E8-7A01EA2C7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灯片编号占位符 1">
            <a:extLst>
              <a:ext uri="{FF2B5EF4-FFF2-40B4-BE49-F238E27FC236}">
                <a16:creationId xmlns:a16="http://schemas.microsoft.com/office/drawing/2014/main" id="{4ABABD92-9013-4BFE-9A46-344201B75F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DCA4F7-10C0-49B0-A36A-B8D962DE3D3C}" type="slidenum">
              <a:rPr lang="en-US" altLang="zh-CN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EDE3DEB-D59A-477D-883D-49ACBD171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385463A1-65CB-4BB0-A778-DEBEDA31F1F0}" type="slidenum">
              <a:rPr lang="en-US" altLang="en-US" smtClean="0">
                <a:solidFill>
                  <a:srgbClr val="000000"/>
                </a:solidFill>
              </a:rPr>
              <a:pPr eaLnBrk="0" hangingPunct="0"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1A920A8A-BA06-4EFE-B9F6-5210AF93C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F7A617AC-B875-4F8B-A513-567595A7F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5751B4-D371-4CE6-B85E-9E468D3B7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17972-3AAE-48C9-B99A-865A0858B217}" type="datetime1">
              <a:rPr lang="en-US" altLang="zh-CN"/>
              <a:pPr>
                <a:defRPr/>
              </a:pPr>
              <a:t>12/4/2021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BADCBA-9778-49BA-9210-C27ECAB6F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FE4688-9F46-498E-803B-2643635EB3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6D1208-F508-4B12-801D-B4C4D0797359}" type="slidenum">
              <a:rPr lang="vi-VN" altLang="zh-CN"/>
              <a:pPr/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0368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D761-38AD-498B-B78C-95E105D47A1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99956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B1FD-7C1A-4D26-BF76-8092C09139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1356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54492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AFB5-658B-400B-9094-5F463B2090A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2856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A4F08-6218-4483-849E-12820FD3C4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5331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24CC0-AA12-4D73-85C5-C79EBE03E91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239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1CF5-8202-4BCE-8476-FB3F36683FE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25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9138-2789-4326-87BB-BA4840FB3B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3437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467-42D5-4F6B-9536-988326F289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99793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CBF5-1450-484F-AE73-988D929C96C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628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52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17B1-D26B-495F-AE1F-84823D217A4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37638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12D3-2575-49F8-8135-23BFD5CAB7F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36810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D438-F010-46F3-96E4-60DE85AC4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43472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B58F3-917C-4F26-89F5-51AD2BCA74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422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CB90-296D-48DF-8DC0-F8372564F19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5404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C58D-920C-4E0B-948B-F8D038F3815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29964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0B20-B641-40EE-B7F6-B5B6AE5E3D0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64313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350A-12E2-4450-91DB-68763CE7D8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5977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654630"/>
      </p:ext>
    </p:extLst>
  </p:cSld>
  <p:clrMapOvr>
    <a:masterClrMapping/>
  </p:clrMapOvr>
  <p:transition spd="slow" advTm="1000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58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23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44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9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32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6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35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56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12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5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F937-3D97-431B-BFEA-3B849D1C611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ACE4-B34E-4631-B639-5B2DF087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8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73" r:id="rId12"/>
    <p:sldLayoutId id="2147483799" r:id="rId13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i="0" smtClean="0">
                <a:latin typeface="Arial" pitchFamily="34" charset="0"/>
              </a:defRPr>
            </a:lvl1pPr>
          </a:lstStyle>
          <a:p>
            <a:pPr>
              <a:defRPr/>
            </a:pPr>
            <a:fld id="{5EA597CD-C9E6-446D-89AF-0E8A5F38B55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168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6EC15-59E3-409D-B8C0-E684F1797C32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F536E-FAC8-4F27-B77A-83748E2ED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2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25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7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1.mp4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35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94C3B3A4-5A8F-4A76-A47E-8203CC5CA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9"/>
          <a:stretch/>
        </p:blipFill>
        <p:spPr bwMode="auto">
          <a:xfrm>
            <a:off x="4762" y="0"/>
            <a:ext cx="12187238" cy="695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E1E5D4-B1E2-40E9-9C55-0606D6A76413}"/>
              </a:ext>
            </a:extLst>
          </p:cNvPr>
          <p:cNvSpPr/>
          <p:nvPr/>
        </p:nvSpPr>
        <p:spPr>
          <a:xfrm>
            <a:off x="1956594" y="1483089"/>
            <a:ext cx="8343899" cy="41147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ook" panose="00000400000000000000" pitchFamily="2" charset="0"/>
              </a:rPr>
              <a:t>TẬP VIẾT L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ook" panose="00000400000000000000" pitchFamily="2" charset="0"/>
              </a:rPr>
              <a:t>ỚP 3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Vf-Book" panose="000004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>
            <a:extLst>
              <a:ext uri="{FF2B5EF4-FFF2-40B4-BE49-F238E27FC236}">
                <a16:creationId xmlns:a16="http://schemas.microsoft.com/office/drawing/2014/main" id="{7B6DFFC6-DD72-4650-9714-F599C06B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9060"/>
            <a:ext cx="12344400" cy="695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7">
            <a:extLst>
              <a:ext uri="{FF2B5EF4-FFF2-40B4-BE49-F238E27FC236}">
                <a16:creationId xmlns:a16="http://schemas.microsoft.com/office/drawing/2014/main" id="{52244E95-63D1-469C-9504-E32FA7177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7941" y="1169988"/>
            <a:ext cx="64744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C0657570-55B0-4C21-8B7A-E059AE71B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3657601"/>
            <a:ext cx="30861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defTabSz="685800">
              <a:defRPr/>
            </a:pPr>
            <a:endParaRPr lang="en-US" sz="21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ectangle 47">
            <a:extLst>
              <a:ext uri="{FF2B5EF4-FFF2-40B4-BE49-F238E27FC236}">
                <a16:creationId xmlns:a16="http://schemas.microsoft.com/office/drawing/2014/main" id="{C198CDB1-7FB9-4D4E-9744-BEB967B06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0498" y="4012149"/>
            <a:ext cx="5473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 N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ô li?</a:t>
            </a:r>
            <a:endParaRPr lang="en-US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E236D6B-B2CD-4B2B-9A14-E37E4D60C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106" y="418220"/>
            <a:ext cx="5513387" cy="5842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N</a:t>
            </a:r>
            <a:r>
              <a:rPr lang="vi-VN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10247" name="TextBox 25">
            <a:extLst>
              <a:ext uri="{FF2B5EF4-FFF2-40B4-BE49-F238E27FC236}">
                <a16:creationId xmlns:a16="http://schemas.microsoft.com/office/drawing/2014/main" id="{675E0C53-D2D2-4CDD-B633-078E255C6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4" y="3875088"/>
            <a:ext cx="14049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</a:endParaRPr>
          </a:p>
        </p:txBody>
      </p:sp>
      <p:pic>
        <p:nvPicPr>
          <p:cNvPr id="10248" name="Picture 17" descr="Diagram&#10;&#10;Description automatically generated">
            <a:extLst>
              <a:ext uri="{FF2B5EF4-FFF2-40B4-BE49-F238E27FC236}">
                <a16:creationId xmlns:a16="http://schemas.microsoft.com/office/drawing/2014/main" id="{44B37B1E-32DC-4DF1-919F-E9918FE4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21333" r="9958" b="21333"/>
          <a:stretch>
            <a:fillRect/>
          </a:stretch>
        </p:blipFill>
        <p:spPr bwMode="auto">
          <a:xfrm>
            <a:off x="998382" y="1147294"/>
            <a:ext cx="3946679" cy="441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DA4793B-86FC-4A30-95C7-73760E66D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711" y="2044511"/>
            <a:ext cx="532701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Chữ hoa N gồm 3 nét : nét móc ngược trái; nét thẳng xiên, nét móc xuôi phải.</a:t>
            </a: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EBBF52AE-4FFD-4D7C-85C3-272A5399B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8" y="4073526"/>
            <a:ext cx="547392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32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200" b="1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 N</a:t>
            </a:r>
            <a:r>
              <a:rPr lang="en-US" sz="32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200" b="1" ker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2,5 ô li</a:t>
            </a:r>
            <a:endParaRPr lang="en-US" sz="3200" b="1" kern="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28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5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6A24-CC60-40B5-8551-3C710DEC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_20210816_093314_HƯỚNG DẪN VIẾT CHỮ HOA N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47DC29EE-0B4A-41B1-B0CE-98565F2A74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" y="63513"/>
            <a:ext cx="12115800" cy="681573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782A91-38D9-4299-AF46-56B14A344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78753"/>
            <a:ext cx="4676775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 </a:t>
            </a:r>
          </a:p>
        </p:txBody>
      </p:sp>
    </p:spTree>
    <p:extLst>
      <p:ext uri="{BB962C8B-B14F-4D97-AF65-F5344CB8AC3E}">
        <p14:creationId xmlns:p14="http://schemas.microsoft.com/office/powerpoint/2010/main" val="215918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CA9EBA96-9FCC-46A1-93BF-54D3C562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530"/>
            <a:ext cx="12192000" cy="695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mau chu cao 2.5 o ly 68 724x1024 - Bản mềm bộ mẫu chữ thường và hoa cao  2,5 ô ly dành cho học sinh tiểu học">
            <a:extLst>
              <a:ext uri="{FF2B5EF4-FFF2-40B4-BE49-F238E27FC236}">
                <a16:creationId xmlns:a16="http://schemas.microsoft.com/office/drawing/2014/main" id="{51C3643D-1505-409A-84F6-F1F0100D5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21414" r="35344" b="23435"/>
          <a:stretch/>
        </p:blipFill>
        <p:spPr bwMode="auto">
          <a:xfrm>
            <a:off x="1046017" y="1539640"/>
            <a:ext cx="3068783" cy="44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319464FD-E288-46A6-8873-A4DF49529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455" y="1617648"/>
            <a:ext cx="57912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S có một nét.  Là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cong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chữ. 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7">
            <a:extLst>
              <a:ext uri="{FF2B5EF4-FFF2-40B4-BE49-F238E27FC236}">
                <a16:creationId xmlns:a16="http://schemas.microsoft.com/office/drawing/2014/main" id="{88807C3A-8917-4182-99CE-613E351E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017" y="889470"/>
            <a:ext cx="11578518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b="1" i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- </a:t>
            </a:r>
            <a:r>
              <a:rPr lang="en-US" sz="3200" b="1" i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 </a:t>
            </a:r>
            <a:r>
              <a:rPr lang="en-US" sz="3200" b="1" i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được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tạo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bởi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nét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Đó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en-US" sz="32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i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nét</a:t>
            </a:r>
            <a:r>
              <a:rPr lang="en-US" sz="3200" b="1" i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nào?</a:t>
            </a:r>
            <a:endParaRPr lang="en-US" sz="3200" b="1" i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311B64-DB6B-4B71-9BCB-5EE1A4A3D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306" y="256719"/>
            <a:ext cx="5513387" cy="5842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</a:t>
            </a:r>
            <a:r>
              <a:rPr lang="vi-VN" sz="32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en-US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Rectangle 47">
            <a:extLst>
              <a:ext uri="{FF2B5EF4-FFF2-40B4-BE49-F238E27FC236}">
                <a16:creationId xmlns:a16="http://schemas.microsoft.com/office/drawing/2014/main" id="{F5C5F892-9D4E-4442-B49F-BA2551231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303" y="4640337"/>
            <a:ext cx="51581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kern="0">
                <a:solidFill>
                  <a:srgbClr val="FF0000"/>
                </a:solidFill>
                <a:latin typeface="Times New Roman" pitchFamily="18" charset="0"/>
              </a:rPr>
              <a:t>hoa </a:t>
            </a:r>
            <a:r>
              <a:rPr lang="en-US" sz="3200" b="1" kern="0">
                <a:solidFill>
                  <a:srgbClr val="FF0000"/>
                </a:solidFill>
                <a:latin typeface="Times New Roman" pitchFamily="18" charset="0"/>
              </a:rPr>
              <a:t>S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kern="0">
                <a:solidFill>
                  <a:srgbClr val="FF0000"/>
                </a:solidFill>
                <a:latin typeface="Times New Roman" pitchFamily="18" charset="0"/>
              </a:rPr>
              <a:t>ô li?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Rectangle 47">
            <a:extLst>
              <a:ext uri="{FF2B5EF4-FFF2-40B4-BE49-F238E27FC236}">
                <a16:creationId xmlns:a16="http://schemas.microsoft.com/office/drawing/2014/main" id="{BC2C9342-D116-4A2F-B056-D529D1818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481" y="4662699"/>
            <a:ext cx="464714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32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200" b="1" kern="0" dirty="0" err="1">
                <a:latin typeface="Times New Roman" pitchFamily="18" charset="0"/>
              </a:rPr>
              <a:t>Chữ</a:t>
            </a:r>
            <a:r>
              <a:rPr lang="en-US" sz="3200" b="1" kern="0" dirty="0">
                <a:latin typeface="Times New Roman" pitchFamily="18" charset="0"/>
              </a:rPr>
              <a:t> </a:t>
            </a:r>
            <a:r>
              <a:rPr lang="vi-VN" sz="3200" b="1" kern="0">
                <a:latin typeface="Times New Roman" pitchFamily="18" charset="0"/>
              </a:rPr>
              <a:t>hoa </a:t>
            </a:r>
            <a:r>
              <a:rPr lang="en-US" sz="3200" b="1" kern="0">
                <a:latin typeface="Times New Roman" pitchFamily="18" charset="0"/>
              </a:rPr>
              <a:t>S </a:t>
            </a:r>
            <a:r>
              <a:rPr lang="en-US" sz="3200" b="1" kern="0" err="1">
                <a:latin typeface="Times New Roman" pitchFamily="18" charset="0"/>
              </a:rPr>
              <a:t>cao</a:t>
            </a:r>
            <a:r>
              <a:rPr lang="en-US" sz="3200" b="1" kern="0">
                <a:latin typeface="Times New Roman" pitchFamily="18" charset="0"/>
              </a:rPr>
              <a:t> 2,5 ô li</a:t>
            </a:r>
            <a:endParaRPr lang="en-US" sz="3200" b="1" kern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8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S">
            <a:hlinkClick r:id="" action="ppaction://media"/>
            <a:extLst>
              <a:ext uri="{FF2B5EF4-FFF2-40B4-BE49-F238E27FC236}">
                <a16:creationId xmlns:a16="http://schemas.microsoft.com/office/drawing/2014/main" id="{6F82D4FB-1000-454A-90D8-CDD828316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DA6A3B-70C7-4038-96DD-C249924BB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28600"/>
            <a:ext cx="4676775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3E83A8D2-29F9-48E8-85EE-310E0C694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69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0D6B10-6609-4425-87FE-67D1208CC438}"/>
              </a:ext>
            </a:extLst>
          </p:cNvPr>
          <p:cNvSpPr/>
          <p:nvPr/>
        </p:nvSpPr>
        <p:spPr>
          <a:xfrm>
            <a:off x="-208567" y="1683984"/>
            <a:ext cx="15332053" cy="4480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>
                <a:latin typeface="HP001 4 hàng" panose="020B0603050302020204" pitchFamily="34" charset="0"/>
                <a:cs typeface="HP001 5H" panose="020B0603050302020204" pitchFamily="34" charset="0"/>
              </a:rPr>
              <a:t>Gh</a:t>
            </a:r>
            <a:endParaRPr lang="en-US" sz="15000" b="1" dirty="0"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A80C1E-7EA0-438E-8E44-B610AAE95CBB}"/>
              </a:ext>
            </a:extLst>
          </p:cNvPr>
          <p:cNvSpPr/>
          <p:nvPr/>
        </p:nvSpPr>
        <p:spPr>
          <a:xfrm>
            <a:off x="3196408" y="460644"/>
            <a:ext cx="579918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VIẾT BẢNG CON</a:t>
            </a:r>
            <a:endParaRPr lang="en-U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Vf-Bengus" panose="000004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94C273-8D96-40DB-A536-0551FB7B5A43}"/>
              </a:ext>
            </a:extLst>
          </p:cNvPr>
          <p:cNvSpPr/>
          <p:nvPr/>
        </p:nvSpPr>
        <p:spPr>
          <a:xfrm>
            <a:off x="-208567" y="1787351"/>
            <a:ext cx="15332053" cy="4480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>
                <a:latin typeface="HP001 4 hàng" panose="020B0603050302020204" pitchFamily="34" charset="0"/>
                <a:cs typeface="HP001 5H" panose="020B0603050302020204" pitchFamily="34" charset="0"/>
              </a:rPr>
              <a:t> R</a:t>
            </a:r>
            <a:endParaRPr lang="en-US" sz="15000" b="1" dirty="0"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1C0B1-3397-4D38-8B45-699E5E2D0F6F}"/>
              </a:ext>
            </a:extLst>
          </p:cNvPr>
          <p:cNvSpPr/>
          <p:nvPr/>
        </p:nvSpPr>
        <p:spPr>
          <a:xfrm>
            <a:off x="-381001" y="1979565"/>
            <a:ext cx="15332053" cy="4480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>
                <a:latin typeface="HP001 4 hàng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sz="15000" b="1" dirty="0">
                <a:latin typeface="HP001 4 hàng" panose="020B0603050302020204" pitchFamily="34" charset="0"/>
                <a:cs typeface="HP001 5H" panose="020B0603050302020204" pitchFamily="34" charset="0"/>
              </a:rPr>
              <a:t>Đ</a:t>
            </a:r>
          </a:p>
        </p:txBody>
      </p:sp>
      <p:pic>
        <p:nvPicPr>
          <p:cNvPr id="7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9A2BD074-93A4-480F-8526-8AE82465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19841" r="10129" b="19656"/>
          <a:stretch>
            <a:fillRect/>
          </a:stretch>
        </p:blipFill>
        <p:spPr bwMode="auto">
          <a:xfrm>
            <a:off x="4288589" y="1255121"/>
            <a:ext cx="3440049" cy="437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Diagram&#10;&#10;Description automatically generated">
            <a:extLst>
              <a:ext uri="{FF2B5EF4-FFF2-40B4-BE49-F238E27FC236}">
                <a16:creationId xmlns:a16="http://schemas.microsoft.com/office/drawing/2014/main" id="{966B21E3-AC12-4D9C-9DCD-6C6E28FDC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21333" r="9958" b="21333"/>
          <a:stretch>
            <a:fillRect/>
          </a:stretch>
        </p:blipFill>
        <p:spPr bwMode="auto">
          <a:xfrm>
            <a:off x="4301289" y="1420895"/>
            <a:ext cx="3422294" cy="404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F33269-F043-4B6D-B21C-E56BD21784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15152" r="41389" b="7945"/>
          <a:stretch>
            <a:fillRect/>
          </a:stretch>
        </p:blipFill>
        <p:spPr>
          <a:xfrm>
            <a:off x="4419599" y="1355771"/>
            <a:ext cx="3200401" cy="4314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mau chu cao 2.5 o ly 68 724x1024 - Bản mềm bộ mẫu chữ thường và hoa cao  2,5 ô ly dành cho học sinh tiểu học">
            <a:extLst>
              <a:ext uri="{FF2B5EF4-FFF2-40B4-BE49-F238E27FC236}">
                <a16:creationId xmlns:a16="http://schemas.microsoft.com/office/drawing/2014/main" id="{1ED1B76D-071F-440B-8744-B36589B5D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24040" r="36649" b="24546"/>
          <a:stretch/>
        </p:blipFill>
        <p:spPr bwMode="auto">
          <a:xfrm>
            <a:off x="4543971" y="1648473"/>
            <a:ext cx="2725977" cy="39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4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A6F0A9A-EEBE-43EA-9D8A-8DEB157C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" y="-53051"/>
            <a:ext cx="119999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520338" y="-457200"/>
            <a:ext cx="9934331" cy="558138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324A855-B3EC-42D6-B601-F0B8344B1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66" y="5730961"/>
            <a:ext cx="656544" cy="782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573996-44B2-4C95-9AC8-A2D3377FF1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03" r="2932" b="1332"/>
          <a:stretch/>
        </p:blipFill>
        <p:spPr>
          <a:xfrm>
            <a:off x="3508817" y="889913"/>
            <a:ext cx="4806557" cy="1952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FB0B50-CC02-4215-AC59-FED0BCB51384}"/>
              </a:ext>
            </a:extLst>
          </p:cNvPr>
          <p:cNvSpPr txBox="1"/>
          <p:nvPr/>
        </p:nvSpPr>
        <p:spPr>
          <a:xfrm>
            <a:off x="1070739" y="4850011"/>
            <a:ext cx="1005052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 </a:t>
            </a:r>
            <a:r>
              <a:rPr lang="vi-VN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có</a:t>
            </a:r>
            <a:r>
              <a:rPr lang="vi-VN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hóc lúa dồi dào</a:t>
            </a:r>
            <a:r>
              <a:rPr lang="en-US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vi-VN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3600" b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0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Đồng Nai thuộc miền nào? có bao nhiêu huyện? có gì chơi?">
            <a:extLst>
              <a:ext uri="{FF2B5EF4-FFF2-40B4-BE49-F238E27FC236}">
                <a16:creationId xmlns:a16="http://schemas.microsoft.com/office/drawing/2014/main" id="{910CD987-7AEC-41D4-B312-1C6CF8EB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71" y="30480"/>
            <a:ext cx="10408658" cy="69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3309F-D05E-4E73-B90F-3277EE79F140}"/>
              </a:ext>
            </a:extLst>
          </p:cNvPr>
          <p:cNvSpPr txBox="1"/>
          <p:nvPr/>
        </p:nvSpPr>
        <p:spPr>
          <a:xfrm>
            <a:off x="1268873" y="5562600"/>
            <a:ext cx="965425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Nai 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một 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thuộc vùng 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Bộ.</a:t>
            </a:r>
            <a:endParaRPr lang="en-US" sz="3600" b="1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97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41D7824D-D93A-418C-A05B-4B6066B5C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" y="-137336"/>
            <a:ext cx="119466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520338" y="-457200"/>
            <a:ext cx="9934331" cy="558138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324A855-B3EC-42D6-B601-F0B8344B1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66" y="5730961"/>
            <a:ext cx="656544" cy="782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05053A-DCDF-485A-BB9C-ECF73641067B}"/>
              </a:ext>
            </a:extLst>
          </p:cNvPr>
          <p:cNvSpPr txBox="1"/>
          <p:nvPr/>
        </p:nvSpPr>
        <p:spPr>
          <a:xfrm>
            <a:off x="1295400" y="4785025"/>
            <a:ext cx="10686424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26715-BE40-431E-9F77-76E069DD5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829" y="914400"/>
            <a:ext cx="4666768" cy="1925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8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9731D425-DC02-4D9B-84C9-7653EAB93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75961D-AC96-4E40-B370-B77AEE863E7B}"/>
              </a:ext>
            </a:extLst>
          </p:cNvPr>
          <p:cNvSpPr/>
          <p:nvPr/>
        </p:nvSpPr>
        <p:spPr>
          <a:xfrm>
            <a:off x="2019300" y="457200"/>
            <a:ext cx="8153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 VIẾT BẢNG CON</a:t>
            </a:r>
            <a:endParaRPr lang="en-U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Vf-Bengus" panose="000004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D2C541-F276-4D23-A580-7440512A2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3" r="2932" b="1332"/>
          <a:stretch/>
        </p:blipFill>
        <p:spPr>
          <a:xfrm>
            <a:off x="2572891" y="2330319"/>
            <a:ext cx="7046218" cy="2862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0D2E9-1646-429E-8519-EBE9169FA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862" y="2345559"/>
            <a:ext cx="6935767" cy="2862318"/>
          </a:xfrm>
          <a:prstGeom prst="rect">
            <a:avLst/>
          </a:prstGeom>
        </p:spPr>
      </p:pic>
      <p:sp>
        <p:nvSpPr>
          <p:cNvPr id="16" name="Rectangle 25">
            <a:extLst>
              <a:ext uri="{FF2B5EF4-FFF2-40B4-BE49-F238E27FC236}">
                <a16:creationId xmlns:a16="http://schemas.microsoft.com/office/drawing/2014/main" id="{B101872F-74A7-4EFA-8CF3-B2E70719E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5394227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- Những con chữ nào cao 2,5 ôli ; cao 1 ôli 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0"/>
    </mc:Choice>
    <mc:Fallback xmlns="">
      <p:transition spd="slow" advTm="1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9385A01C-4666-4AAB-9CD6-62A1AC523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" y="-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E6CE-7DAE-4240-95CA-A56AAF904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213" y="381000"/>
            <a:ext cx="7303574" cy="2131292"/>
          </a:xfrm>
          <a:prstGeom prst="rect">
            <a:avLst/>
          </a:prstGeom>
        </p:spPr>
      </p:pic>
      <p:sp>
        <p:nvSpPr>
          <p:cNvPr id="12" name="Rectangle 25">
            <a:extLst>
              <a:ext uri="{FF2B5EF4-FFF2-40B4-BE49-F238E27FC236}">
                <a16:creationId xmlns:a16="http://schemas.microsoft.com/office/drawing/2014/main" id="{47FCC0A8-DAFD-4FE8-8DDF-E2642D821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191000"/>
            <a:ext cx="8612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- Độ cao của các con chữ thế nào?</a:t>
            </a: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8E3E0562-B773-42D8-81B1-7E52840E5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38964"/>
            <a:ext cx="7314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70C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? Vì sao?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12CF09-D646-4FA1-8CDA-97C0C1DF6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333509"/>
            <a:ext cx="8187320" cy="1501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6963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238">
            <a:extLst>
              <a:ext uri="{FF2B5EF4-FFF2-40B4-BE49-F238E27FC236}">
                <a16:creationId xmlns:a16="http://schemas.microsoft.com/office/drawing/2014/main" id="{BEB2F78E-53EF-460F-8A8E-DD8AF2E91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" y="0"/>
            <a:ext cx="12192000" cy="7677283"/>
          </a:xfrm>
          <a:prstGeom prst="rect">
            <a:avLst/>
          </a:prstGeom>
        </p:spPr>
      </p:pic>
      <p:sp>
        <p:nvSpPr>
          <p:cNvPr id="4" name="WordArt 10">
            <a:extLst>
              <a:ext uri="{FF2B5EF4-FFF2-40B4-BE49-F238E27FC236}">
                <a16:creationId xmlns:a16="http://schemas.microsoft.com/office/drawing/2014/main" id="{412CE576-3554-4257-BA9A-285FF64A37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4121" y="498658"/>
            <a:ext cx="6335064" cy="101485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463"/>
              </a:avLst>
            </a:prstTxWarp>
          </a:bodyPr>
          <a:lstStyle/>
          <a:p>
            <a:pPr algn="just"/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119812" dir="19679677" algn="ctr" rotWithShape="0">
                  <a:srgbClr val="000099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FD3E4CC0-7F27-4D36-98C0-D7E4C43E7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967008" y="4898022"/>
            <a:ext cx="10774018" cy="2252869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5ACE585-B88A-46CD-AA57-200927AD2144}"/>
              </a:ext>
            </a:extLst>
          </p:cNvPr>
          <p:cNvGraphicFramePr/>
          <p:nvPr/>
        </p:nvGraphicFramePr>
        <p:xfrm>
          <a:off x="3257475" y="1113448"/>
          <a:ext cx="4345681" cy="4073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C1ACBEB2-5124-4823-9905-F0FCBA438E03}"/>
              </a:ext>
            </a:extLst>
          </p:cNvPr>
          <p:cNvGraphicFramePr/>
          <p:nvPr/>
        </p:nvGraphicFramePr>
        <p:xfrm>
          <a:off x="6079979" y="3652507"/>
          <a:ext cx="3784177" cy="198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4CD64D3-15A7-490D-BF2A-6C14B10416C2}"/>
              </a:ext>
            </a:extLst>
          </p:cNvPr>
          <p:cNvGrpSpPr/>
          <p:nvPr/>
        </p:nvGrpSpPr>
        <p:grpSpPr>
          <a:xfrm>
            <a:off x="1339604" y="659153"/>
            <a:ext cx="3986776" cy="3242732"/>
            <a:chOff x="1339604" y="650198"/>
            <a:chExt cx="3986776" cy="3242732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ED133A3B-9B1E-45CE-A703-E7420F5ADA55}"/>
                </a:ext>
              </a:extLst>
            </p:cNvPr>
            <p:cNvGraphicFramePr/>
            <p:nvPr/>
          </p:nvGraphicFramePr>
          <p:xfrm>
            <a:off x="1347224" y="650198"/>
            <a:ext cx="3979156" cy="32427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F48317-C6E3-4398-8653-3DD9F9DDCD7E}"/>
                </a:ext>
              </a:extLst>
            </p:cNvPr>
            <p:cNvSpPr/>
            <p:nvPr/>
          </p:nvSpPr>
          <p:spPr>
            <a:xfrm>
              <a:off x="1339604" y="1891398"/>
              <a:ext cx="1360129" cy="1128675"/>
            </a:xfrm>
            <a:prstGeom prst="ellipse">
              <a:avLst/>
            </a:prstGeom>
            <a:blipFill>
              <a:blip r:embed="rId20"/>
              <a:stretch>
                <a:fillRect/>
              </a:stretch>
            </a:blip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39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>
            <a:extLst>
              <a:ext uri="{FF2B5EF4-FFF2-40B4-BE49-F238E27FC236}">
                <a16:creationId xmlns:a16="http://schemas.microsoft.com/office/drawing/2014/main" id="{0D790D7D-E161-46E0-B935-4AEAED2E5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35169"/>
            <a:ext cx="119634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FDD0EA4F-4216-46F4-AB1A-175A59A2C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8837"/>
            <a:ext cx="5029200" cy="30469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1-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Tư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ngồi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Lưng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thẳng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tì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ngực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Đầu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cúi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Mắt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vở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khoảng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25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30 cm.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Tay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cầm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Tay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tì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nhẹ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lên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mép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vở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giữ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Hai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chân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song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song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thoải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AD3115FC-6C86-48B4-B06D-8DB7E2067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062" y="3425825"/>
            <a:ext cx="5562600" cy="26776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2-Cách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cầm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Cầm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trỏ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giữa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Khi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dùng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ngón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di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chuyển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từ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sang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bút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nghiêng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phía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bên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cổ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khuỷu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cử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mềm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mại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9463" name="Picture 7" descr="Cam but">
            <a:extLst>
              <a:ext uri="{FF2B5EF4-FFF2-40B4-BE49-F238E27FC236}">
                <a16:creationId xmlns:a16="http://schemas.microsoft.com/office/drawing/2014/main" id="{8A74C938-5221-4038-A819-556A3F5D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>
            <a:extLst>
              <a:ext uri="{FF2B5EF4-FFF2-40B4-BE49-F238E27FC236}">
                <a16:creationId xmlns:a16="http://schemas.microsoft.com/office/drawing/2014/main" id="{A4A74417-1BA0-4EC0-8061-1F6825E9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7543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0"/>
    </mc:Choice>
    <mc:Fallback xmlns="">
      <p:transition spd="slow" advTm="4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3A0D00D2-8A29-469D-8D69-7C7C6FD9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100"/>
            <a:ext cx="12039600" cy="725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C9D56DB-EE35-406C-9E58-6039F3505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752850" cy="557213"/>
          </a:xfrm>
          <a:prstGeom prst="rect">
            <a:avLst/>
          </a:prstGeom>
          <a:solidFill>
            <a:srgbClr val="B8E6C4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700" b="1" kern="0">
                <a:solidFill>
                  <a:srgbClr val="FF0000"/>
                </a:solidFill>
                <a:latin typeface="Times New Roman" panose="02020603050405020304" pitchFamily="18" charset="0"/>
              </a:rPr>
              <a:t> THỰC </a:t>
            </a:r>
            <a:r>
              <a:rPr lang="en-US" altLang="en-US" sz="27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HÀNH </a:t>
            </a:r>
            <a:r>
              <a:rPr lang="en-US" altLang="en-US" sz="2700" b="1" kern="0">
                <a:solidFill>
                  <a:srgbClr val="FF0000"/>
                </a:solidFill>
                <a:latin typeface="Times New Roman" panose="02020603050405020304" pitchFamily="18" charset="0"/>
              </a:rPr>
              <a:t>VIẾT VỞ  </a:t>
            </a:r>
            <a:endParaRPr lang="en-US" altLang="en-US" sz="2700" b="1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1187">
            <a:extLst>
              <a:ext uri="{FF2B5EF4-FFF2-40B4-BE49-F238E27FC236}">
                <a16:creationId xmlns:a16="http://schemas.microsoft.com/office/drawing/2014/main" id="{4746E96B-72B1-4B48-B744-1C76552A4CCC}"/>
              </a:ext>
            </a:extLst>
          </p:cNvPr>
          <p:cNvGrpSpPr>
            <a:grpSpLocks/>
          </p:cNvGrpSpPr>
          <p:nvPr/>
        </p:nvGrpSpPr>
        <p:grpSpPr bwMode="auto">
          <a:xfrm>
            <a:off x="2054771" y="642939"/>
            <a:ext cx="1676400" cy="457200"/>
            <a:chOff x="1344" y="3888"/>
            <a:chExt cx="1056" cy="288"/>
          </a:xfrm>
        </p:grpSpPr>
        <p:sp>
          <p:nvSpPr>
            <p:cNvPr id="5" name="Rectangle 1188">
              <a:extLst>
                <a:ext uri="{FF2B5EF4-FFF2-40B4-BE49-F238E27FC236}">
                  <a16:creationId xmlns:a16="http://schemas.microsoft.com/office/drawing/2014/main" id="{62D6AE30-2DFF-4520-B168-B433E46DB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864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ine 1189">
              <a:extLst>
                <a:ext uri="{FF2B5EF4-FFF2-40B4-BE49-F238E27FC236}">
                  <a16:creationId xmlns:a16="http://schemas.microsoft.com/office/drawing/2014/main" id="{D741E992-2437-4E19-AB6E-A28A3591C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032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87">
            <a:extLst>
              <a:ext uri="{FF2B5EF4-FFF2-40B4-BE49-F238E27FC236}">
                <a16:creationId xmlns:a16="http://schemas.microsoft.com/office/drawing/2014/main" id="{A8ECB8F2-798B-48D7-B047-BA694D1E609B}"/>
              </a:ext>
            </a:extLst>
          </p:cNvPr>
          <p:cNvGrpSpPr>
            <a:grpSpLocks/>
          </p:cNvGrpSpPr>
          <p:nvPr/>
        </p:nvGrpSpPr>
        <p:grpSpPr bwMode="auto">
          <a:xfrm>
            <a:off x="2054771" y="1571626"/>
            <a:ext cx="1676400" cy="457200"/>
            <a:chOff x="1344" y="3888"/>
            <a:chExt cx="1056" cy="288"/>
          </a:xfrm>
        </p:grpSpPr>
        <p:sp>
          <p:nvSpPr>
            <p:cNvPr id="13" name="Rectangle 1188">
              <a:extLst>
                <a:ext uri="{FF2B5EF4-FFF2-40B4-BE49-F238E27FC236}">
                  <a16:creationId xmlns:a16="http://schemas.microsoft.com/office/drawing/2014/main" id="{934A8768-2282-43AB-914B-0265D99A9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864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1189">
              <a:extLst>
                <a:ext uri="{FF2B5EF4-FFF2-40B4-BE49-F238E27FC236}">
                  <a16:creationId xmlns:a16="http://schemas.microsoft.com/office/drawing/2014/main" id="{9B74B54B-FD49-4299-BC2B-263F99760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032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187">
            <a:extLst>
              <a:ext uri="{FF2B5EF4-FFF2-40B4-BE49-F238E27FC236}">
                <a16:creationId xmlns:a16="http://schemas.microsoft.com/office/drawing/2014/main" id="{E6EDBE14-2962-4902-BE58-10934B52022B}"/>
              </a:ext>
            </a:extLst>
          </p:cNvPr>
          <p:cNvGrpSpPr>
            <a:grpSpLocks/>
          </p:cNvGrpSpPr>
          <p:nvPr/>
        </p:nvGrpSpPr>
        <p:grpSpPr bwMode="auto">
          <a:xfrm>
            <a:off x="2054771" y="5638800"/>
            <a:ext cx="1676400" cy="457200"/>
            <a:chOff x="1344" y="3888"/>
            <a:chExt cx="1056" cy="288"/>
          </a:xfrm>
        </p:grpSpPr>
        <p:sp>
          <p:nvSpPr>
            <p:cNvPr id="16" name="Rectangle 1188">
              <a:extLst>
                <a:ext uri="{FF2B5EF4-FFF2-40B4-BE49-F238E27FC236}">
                  <a16:creationId xmlns:a16="http://schemas.microsoft.com/office/drawing/2014/main" id="{FC7D78E6-BCE8-4920-8837-F1CA3D449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864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7" name="Line 1189">
              <a:extLst>
                <a:ext uri="{FF2B5EF4-FFF2-40B4-BE49-F238E27FC236}">
                  <a16:creationId xmlns:a16="http://schemas.microsoft.com/office/drawing/2014/main" id="{E3863CA8-A27A-40C3-ADAC-74C44E119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032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187">
            <a:extLst>
              <a:ext uri="{FF2B5EF4-FFF2-40B4-BE49-F238E27FC236}">
                <a16:creationId xmlns:a16="http://schemas.microsoft.com/office/drawing/2014/main" id="{AF2DD2B5-55F3-41E9-BD71-AA7C94DA8D6A}"/>
              </a:ext>
            </a:extLst>
          </p:cNvPr>
          <p:cNvGrpSpPr>
            <a:grpSpLocks/>
          </p:cNvGrpSpPr>
          <p:nvPr/>
        </p:nvGrpSpPr>
        <p:grpSpPr bwMode="auto">
          <a:xfrm>
            <a:off x="2059941" y="2474914"/>
            <a:ext cx="1676400" cy="457200"/>
            <a:chOff x="1344" y="3888"/>
            <a:chExt cx="1056" cy="288"/>
          </a:xfrm>
        </p:grpSpPr>
        <p:sp>
          <p:nvSpPr>
            <p:cNvPr id="19" name="Rectangle 1188">
              <a:extLst>
                <a:ext uri="{FF2B5EF4-FFF2-40B4-BE49-F238E27FC236}">
                  <a16:creationId xmlns:a16="http://schemas.microsoft.com/office/drawing/2014/main" id="{72C4BF22-B48A-4645-8C2E-BBF49EA63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864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1189">
              <a:extLst>
                <a:ext uri="{FF2B5EF4-FFF2-40B4-BE49-F238E27FC236}">
                  <a16:creationId xmlns:a16="http://schemas.microsoft.com/office/drawing/2014/main" id="{1DF1D84B-BC5E-4E14-86D7-3B6F50DBFE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032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2844CB7-C84B-4B90-9577-DC2D55066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33" b="2222"/>
          <a:stretch/>
        </p:blipFill>
        <p:spPr>
          <a:xfrm>
            <a:off x="3768091" y="277019"/>
            <a:ext cx="7890510" cy="6477000"/>
          </a:xfrm>
          <a:prstGeom prst="rect">
            <a:avLst/>
          </a:prstGeom>
        </p:spPr>
      </p:pic>
      <p:grpSp>
        <p:nvGrpSpPr>
          <p:cNvPr id="22" name="Group 1187">
            <a:extLst>
              <a:ext uri="{FF2B5EF4-FFF2-40B4-BE49-F238E27FC236}">
                <a16:creationId xmlns:a16="http://schemas.microsoft.com/office/drawing/2014/main" id="{5D844E89-E395-4657-84E0-04E39E466320}"/>
              </a:ext>
            </a:extLst>
          </p:cNvPr>
          <p:cNvGrpSpPr>
            <a:grpSpLocks/>
          </p:cNvGrpSpPr>
          <p:nvPr/>
        </p:nvGrpSpPr>
        <p:grpSpPr bwMode="auto">
          <a:xfrm>
            <a:off x="2054771" y="3378201"/>
            <a:ext cx="1676400" cy="457200"/>
            <a:chOff x="1344" y="3888"/>
            <a:chExt cx="1056" cy="288"/>
          </a:xfrm>
        </p:grpSpPr>
        <p:sp>
          <p:nvSpPr>
            <p:cNvPr id="23" name="Rectangle 1188">
              <a:extLst>
                <a:ext uri="{FF2B5EF4-FFF2-40B4-BE49-F238E27FC236}">
                  <a16:creationId xmlns:a16="http://schemas.microsoft.com/office/drawing/2014/main" id="{952BAEC1-68A7-4D86-8EB6-12A223273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864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Line 1189">
              <a:extLst>
                <a:ext uri="{FF2B5EF4-FFF2-40B4-BE49-F238E27FC236}">
                  <a16:creationId xmlns:a16="http://schemas.microsoft.com/office/drawing/2014/main" id="{76C935C1-1DFA-45E6-B220-521C766FC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032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3"/>
    </mc:Choice>
    <mc:Fallback xmlns="">
      <p:transition spd="slow" advTm="2525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>
            <a:extLst>
              <a:ext uri="{FF2B5EF4-FFF2-40B4-BE49-F238E27FC236}">
                <a16:creationId xmlns:a16="http://schemas.microsoft.com/office/drawing/2014/main" id="{B31609A3-1C93-42D2-81E2-25526150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0148"/>
            <a:ext cx="119634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98A21575-EDDE-48BC-B6BC-5EC868082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4" y="2757488"/>
            <a:ext cx="6802437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</a:t>
            </a: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8">
            <a:extLst>
              <a:ext uri="{FF2B5EF4-FFF2-40B4-BE49-F238E27FC236}">
                <a16:creationId xmlns:a16="http://schemas.microsoft.com/office/drawing/2014/main" id="{90D9BA2A-435D-4600-847A-F406E0E6B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55096"/>
            <a:ext cx="431165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40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8C1ABFEA-0228-4AAF-967B-913A25EC1E02}"/>
              </a:ext>
            </a:extLst>
          </p:cNvPr>
          <p:cNvSpPr/>
          <p:nvPr/>
        </p:nvSpPr>
        <p:spPr bwMode="auto">
          <a:xfrm>
            <a:off x="2516188" y="1651000"/>
            <a:ext cx="7694612" cy="350520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49">
            <a:extLst>
              <a:ext uri="{FF2B5EF4-FFF2-40B4-BE49-F238E27FC236}">
                <a16:creationId xmlns:a16="http://schemas.microsoft.com/office/drawing/2014/main" id="{80D86597-FE88-4B6B-86CF-622420ED7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889" y="2328406"/>
            <a:ext cx="6532562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49">
            <a:extLst>
              <a:ext uri="{FF2B5EF4-FFF2-40B4-BE49-F238E27FC236}">
                <a16:creationId xmlns:a16="http://schemas.microsoft.com/office/drawing/2014/main" id="{B3FD39C2-A521-4D99-8252-3B6DEC31A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096898"/>
            <a:ext cx="7190581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endParaRPr lang="en-US" sz="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0"/>
    </mc:Choice>
    <mc:Fallback xmlns="">
      <p:transition spd="slow" advTm="3649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E5E8A645-D3A7-444C-B31D-775C1260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6" descr="Woven mat">
            <a:extLst>
              <a:ext uri="{FF2B5EF4-FFF2-40B4-BE49-F238E27FC236}">
                <a16:creationId xmlns:a16="http://schemas.microsoft.com/office/drawing/2014/main" id="{E471591F-8E7E-4017-A964-7E04C704D5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838200"/>
            <a:ext cx="10363200" cy="3090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>
              <a:defRPr/>
            </a:pP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TẠM BIỆT!</a:t>
            </a:r>
          </a:p>
          <a:p>
            <a:pPr algn="ctr">
              <a:defRPr/>
            </a:pP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em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chăm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ngoan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giỏi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.</a:t>
            </a:r>
          </a:p>
        </p:txBody>
      </p:sp>
    </p:spTree>
  </p:cSld>
  <p:clrMapOvr>
    <a:masterClrMapping/>
  </p:clrMapOvr>
  <p:transition spd="slow" advTm="8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5B09FBD-1F1B-4BFB-8E51-EF4939907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82"/>
            <a:ext cx="12192000" cy="685800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8CDA5B83-9BF7-4BC4-8DE1-F7882CD14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26" y="2308404"/>
            <a:ext cx="3359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83F1E-6AD1-4C97-9200-3617DA6B0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45" r="6165" b="15805"/>
          <a:stretch/>
        </p:blipFill>
        <p:spPr>
          <a:xfrm flipH="1">
            <a:off x="3088933" y="-22714"/>
            <a:ext cx="6739031" cy="66984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A90AD903-EBF1-4664-93C0-CAF4FD05E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148" y="3703357"/>
            <a:ext cx="6031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Hết gạo thì có Đồng Nai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744A45-B178-4EF7-940D-DF8D55ECA42B}"/>
              </a:ext>
            </a:extLst>
          </p:cNvPr>
          <p:cNvCxnSpPr>
            <a:cxnSpLocks/>
          </p:cNvCxnSpPr>
          <p:nvPr/>
        </p:nvCxnSpPr>
        <p:spPr bwMode="auto">
          <a:xfrm>
            <a:off x="3033040" y="24384"/>
            <a:ext cx="0" cy="680923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5">
            <a:extLst>
              <a:ext uri="{FF2B5EF4-FFF2-40B4-BE49-F238E27FC236}">
                <a16:creationId xmlns:a16="http://schemas.microsoft.com/office/drawing/2014/main" id="{F37A40E5-C7D1-4961-9144-742ABA85F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994" y="559382"/>
            <a:ext cx="63589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H     </a:t>
            </a:r>
            <a:r>
              <a:rPr lang="en-US" sz="9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H      </a:t>
            </a:r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    T      T      T      T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495A098-5686-46C5-8C19-1C4CEDCE6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994" y="2113147"/>
            <a:ext cx="683878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Đồng Nai   </a:t>
            </a:r>
            <a:r>
              <a:rPr lang="en-US" sz="2200" b="1">
                <a:solidFill>
                  <a:srgbClr val="FF000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Đồng Nai     Đồng Nai   </a:t>
            </a:r>
            <a:r>
              <a:rPr lang="en-US" sz="22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Đồng Nai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60CBE72-756C-4D55-BF57-533BAF30C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30" y="1333525"/>
            <a:ext cx="63589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N     </a:t>
            </a:r>
            <a:r>
              <a:rPr lang="en-US" sz="9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N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S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S 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S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S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S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26D8CA72-6EF5-477D-9E54-FB1BDBF74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994" y="2895600"/>
            <a:ext cx="683878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Tân Sài    </a:t>
            </a:r>
            <a:r>
              <a:rPr lang="en-US" b="1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1700" b="1">
                <a:solidFill>
                  <a:srgbClr val="FF000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Tân Sài       Tân Sài   </a:t>
            </a:r>
            <a:r>
              <a:rPr lang="en-US" sz="22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17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Tân Sài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BE05126D-A449-4746-A262-9C806F17C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095690"/>
            <a:ext cx="48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Hết củi thì có Tân Sài chở vô.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E73CB8F5-982E-42A2-B6C4-E97311BEC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259" y="4872670"/>
            <a:ext cx="6031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Hết gạo thì có Đồng Nai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8CFE3937-8A07-480F-AD78-2225F7924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253188"/>
            <a:ext cx="48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Hết củi thì có Tân Sài chở vô.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51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4" grpId="0"/>
      <p:bldP spid="19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>
            <a:extLst>
              <a:ext uri="{FF2B5EF4-FFF2-40B4-BE49-F238E27FC236}">
                <a16:creationId xmlns:a16="http://schemas.microsoft.com/office/drawing/2014/main" id="{3D924844-0B90-40EC-B9AA-80D655ABC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27A4AC4-4D75-4C6E-A4E9-3A086DE97C88}"/>
              </a:ext>
            </a:extLst>
          </p:cNvPr>
          <p:cNvSpPr txBox="1"/>
          <p:nvPr/>
        </p:nvSpPr>
        <p:spPr>
          <a:xfrm>
            <a:off x="5715000" y="1917701"/>
            <a:ext cx="4040188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sz="21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-</a:t>
            </a:r>
            <a:r>
              <a:rPr lang="en-US" sz="20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Chữ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hoa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V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cỡ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nhỏ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g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ồm 3 nét</a:t>
            </a:r>
            <a:r>
              <a:rPr lang="en-US" sz="2000" dirty="0">
                <a:latin typeface="Times New Roman" panose="02020603050405020304" pitchFamily="18" charset="0"/>
                <a:sym typeface="+mn-ea"/>
              </a:rPr>
              <a:t>:</a:t>
            </a:r>
            <a:endParaRPr lang="en-US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143" name="Rectangle 47">
            <a:extLst>
              <a:ext uri="{FF2B5EF4-FFF2-40B4-BE49-F238E27FC236}">
                <a16:creationId xmlns:a16="http://schemas.microsoft.com/office/drawing/2014/main" id="{C46B0F95-9BEA-4E4A-84D0-37E332D85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63" y="987426"/>
            <a:ext cx="742315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- 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V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?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?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47">
            <a:extLst>
              <a:ext uri="{FF2B5EF4-FFF2-40B4-BE49-F238E27FC236}">
                <a16:creationId xmlns:a16="http://schemas.microsoft.com/office/drawing/2014/main" id="{B82D9D03-8CC1-4AF5-8CE2-3D49C63C0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5538789"/>
            <a:ext cx="497205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-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V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A62D5AB7-D91E-4EC2-8C07-14A375F8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6" y="371475"/>
            <a:ext cx="5686425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V </a:t>
            </a:r>
          </a:p>
        </p:txBody>
      </p:sp>
      <p:sp>
        <p:nvSpPr>
          <p:cNvPr id="132107" name="Text Box 11">
            <a:extLst>
              <a:ext uri="{FF2B5EF4-FFF2-40B4-BE49-F238E27FC236}">
                <a16:creationId xmlns:a16="http://schemas.microsoft.com/office/drawing/2014/main" id="{ED68333B-06B8-48EA-9C2D-6AC689AEE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950" y="2613025"/>
            <a:ext cx="4749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+ Nét 1: Là kết hợp của 2 nét cơ bản nét cong trái và nét lượn ngang.</a:t>
            </a:r>
          </a:p>
        </p:txBody>
      </p:sp>
      <p:sp>
        <p:nvSpPr>
          <p:cNvPr id="132108" name="Text Box 12">
            <a:extLst>
              <a:ext uri="{FF2B5EF4-FFF2-40B4-BE49-F238E27FC236}">
                <a16:creationId xmlns:a16="http://schemas.microsoft.com/office/drawing/2014/main" id="{4370A563-4086-41AF-8DB9-96F16311D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3700463"/>
            <a:ext cx="4800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+ Nét 2: Thẳng đứng ( hơi lượn ở hai đầu )</a:t>
            </a:r>
          </a:p>
        </p:txBody>
      </p:sp>
      <p:sp>
        <p:nvSpPr>
          <p:cNvPr id="132109" name="Text Box 13">
            <a:extLst>
              <a:ext uri="{FF2B5EF4-FFF2-40B4-BE49-F238E27FC236}">
                <a16:creationId xmlns:a16="http://schemas.microsoft.com/office/drawing/2014/main" id="{D3F65BF2-6309-4BB7-92B2-9D3B646C7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9" y="4608513"/>
            <a:ext cx="5191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+ </a:t>
            </a:r>
            <a:r>
              <a:rPr lang="en-US" altLang="en-US" sz="2400">
                <a:latin typeface="Times New Roman" panose="02020603050405020304" pitchFamily="18" charset="0"/>
              </a:rPr>
              <a:t>Nét 3: Nét móc xuôi phải lượn ở phía dưới.</a:t>
            </a:r>
          </a:p>
        </p:txBody>
      </p:sp>
      <p:pic>
        <p:nvPicPr>
          <p:cNvPr id="12298" name="Picture 5">
            <a:extLst>
              <a:ext uri="{FF2B5EF4-FFF2-40B4-BE49-F238E27FC236}">
                <a16:creationId xmlns:a16="http://schemas.microsoft.com/office/drawing/2014/main" id="{330386B9-1DBA-425C-B6D5-207E26D02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917701"/>
            <a:ext cx="306546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2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43" grpId="0"/>
      <p:bldP spid="2" grpId="0"/>
      <p:bldP spid="132107" grpId="0"/>
      <p:bldP spid="132108" grpId="0"/>
      <p:bldP spid="1321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8395E-51C2-4D86-B32D-80FCD683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VIẾT CHỮ HOA V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4AAE9752-DD46-4461-9988-855436EB6C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209461" cy="686782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8F8937-80F3-4BEE-9212-9217D8081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6342" y="41275"/>
            <a:ext cx="467677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V </a:t>
            </a:r>
          </a:p>
        </p:txBody>
      </p:sp>
    </p:spTree>
    <p:extLst>
      <p:ext uri="{BB962C8B-B14F-4D97-AF65-F5344CB8AC3E}">
        <p14:creationId xmlns:p14="http://schemas.microsoft.com/office/powerpoint/2010/main" val="61467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>
            <a:extLst>
              <a:ext uri="{FF2B5EF4-FFF2-40B4-BE49-F238E27FC236}">
                <a16:creationId xmlns:a16="http://schemas.microsoft.com/office/drawing/2014/main" id="{0FE3F8F4-641F-43C5-A0F2-04742FA9B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4296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948B63-D4CC-4CF7-BC45-B1067FB8D1F8}"/>
              </a:ext>
            </a:extLst>
          </p:cNvPr>
          <p:cNvSpPr/>
          <p:nvPr/>
        </p:nvSpPr>
        <p:spPr>
          <a:xfrm>
            <a:off x="2025253" y="990600"/>
            <a:ext cx="8141493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spc="5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</a:p>
          <a:p>
            <a:pPr algn="ctr">
              <a:defRPr/>
            </a:pPr>
            <a:r>
              <a:rPr lang="en-US" sz="2000" b="1" spc="5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CHỮ HOA </a:t>
            </a:r>
            <a:r>
              <a:rPr lang="en-US" sz="72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sz="72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DE5400C-BB98-4260-8E52-7AD0188CC778}"/>
              </a:ext>
            </a:extLst>
          </p:cNvPr>
          <p:cNvSpPr txBox="1">
            <a:spLocks/>
          </p:cNvSpPr>
          <p:nvPr/>
        </p:nvSpPr>
        <p:spPr>
          <a:xfrm>
            <a:off x="1798638" y="304801"/>
            <a:ext cx="9097962" cy="68103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br>
              <a:rPr lang="en-US" b="1">
                <a:solidFill>
                  <a:srgbClr val="FF0000"/>
                </a:solidFill>
              </a:rPr>
            </a:br>
            <a:br>
              <a:rPr lang="en-US" b="1">
                <a:solidFill>
                  <a:srgbClr val="FF0000"/>
                </a:solidFill>
              </a:rPr>
            </a:br>
            <a:br>
              <a:rPr lang="en-US" b="1">
                <a:solidFill>
                  <a:srgbClr val="002060"/>
                </a:solidFill>
              </a:rPr>
            </a:br>
            <a:br>
              <a:rPr lang="en-US" b="1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0470D-055C-4BBC-804F-D2D47D6F7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927" y="1012964"/>
            <a:ext cx="7880746" cy="1958836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EA010E48-46D3-4BBE-8AC6-F51882C13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975" y="201789"/>
            <a:ext cx="773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</a:t>
            </a:r>
            <a:r>
              <a:rPr lang="en-US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ứ</a:t>
            </a:r>
            <a:r>
              <a:rPr lang="vi-VN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năm,</a:t>
            </a:r>
            <a:r>
              <a:rPr lang="vi-VN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ngày </a:t>
            </a:r>
            <a:r>
              <a:rPr lang="en-US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09</a:t>
            </a:r>
            <a:r>
              <a:rPr lang="vi-VN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tháng </a:t>
            </a:r>
            <a:r>
              <a:rPr lang="en-US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12</a:t>
            </a:r>
            <a:r>
              <a:rPr lang="vi-VN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 2021</a:t>
            </a:r>
            <a:endParaRPr lang="en-US" altLang="en-US" b="1" dirty="0">
              <a:solidFill>
                <a:srgbClr val="7030A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740"/>
    </mc:Choice>
    <mc:Fallback xmlns="">
      <p:transition spd="slow" advTm="3774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88DB355-C11C-46C8-8901-2A9A6377F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426" y="0"/>
            <a:ext cx="13265426" cy="6849095"/>
          </a:xfrm>
          <a:prstGeom prst="rect">
            <a:avLst/>
          </a:prstGeom>
        </p:spPr>
      </p:pic>
      <p:grpSp>
        <p:nvGrpSpPr>
          <p:cNvPr id="8" name="组合 30"/>
          <p:cNvGrpSpPr>
            <a:grpSpLocks/>
          </p:cNvGrpSpPr>
          <p:nvPr/>
        </p:nvGrpSpPr>
        <p:grpSpPr bwMode="auto">
          <a:xfrm>
            <a:off x="2162828" y="-264130"/>
            <a:ext cx="10026650" cy="2312988"/>
            <a:chOff x="2870501" y="329194"/>
            <a:chExt cx="8745894" cy="2771775"/>
          </a:xfrm>
        </p:grpSpPr>
        <p:sp>
          <p:nvSpPr>
            <p:cNvPr id="9" name="矩形: 圆角 14"/>
            <p:cNvSpPr/>
            <p:nvPr/>
          </p:nvSpPr>
          <p:spPr>
            <a:xfrm>
              <a:off x="3895734" y="812400"/>
              <a:ext cx="5124910" cy="105201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155" name="组合 10"/>
            <p:cNvGrpSpPr>
              <a:grpSpLocks/>
            </p:cNvGrpSpPr>
            <p:nvPr/>
          </p:nvGrpSpPr>
          <p:grpSpPr bwMode="auto">
            <a:xfrm>
              <a:off x="7946770" y="329194"/>
              <a:ext cx="3669625" cy="2771775"/>
              <a:chOff x="4142552" y="3718349"/>
              <a:chExt cx="3117731" cy="2201738"/>
            </a:xfrm>
          </p:grpSpPr>
          <p:pic>
            <p:nvPicPr>
              <p:cNvPr id="6158" name="图片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2552" y="3718349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7208" y="4819218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/>
            <p:cNvSpPr txBox="1">
              <a:spLocks noChangeArrowheads="1"/>
            </p:cNvSpPr>
            <p:nvPr/>
          </p:nvSpPr>
          <p:spPr bwMode="auto">
            <a:xfrm>
              <a:off x="3720014" y="845141"/>
              <a:ext cx="5245663" cy="92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4400" b="1" i="1" dirty="0">
                  <a:latin typeface="Times New Roman" pitchFamily="18" charset="0"/>
                  <a:ea typeface="字魂7号-温暖童稚体"/>
                  <a:cs typeface="Times New Roman" pitchFamily="18" charset="0"/>
                </a:rPr>
                <a:t>YÊU CẦU CẦN ĐẠT</a:t>
              </a:r>
              <a:endParaRPr lang="zh-CN" altLang="en-US" sz="4400" b="1" i="1" dirty="0">
                <a:latin typeface="Times New Roman" pitchFamily="18" charset="0"/>
                <a:ea typeface="字魂7号-温暖童稚体"/>
                <a:cs typeface="Times New Roman" pitchFamily="18" charset="0"/>
              </a:endParaRPr>
            </a:p>
          </p:txBody>
        </p:sp>
        <p:pic>
          <p:nvPicPr>
            <p:cNvPr id="6157" name="图片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501" y="859813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图片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4548">
            <a:off x="2073132" y="1015163"/>
            <a:ext cx="1001970" cy="85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/>
          <p:cNvSpPr/>
          <p:nvPr/>
        </p:nvSpPr>
        <p:spPr bwMode="auto">
          <a:xfrm>
            <a:off x="3739783" y="1547551"/>
            <a:ext cx="7087992" cy="98709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just">
              <a:defRPr/>
            </a:pPr>
            <a:r>
              <a:rPr lang="en-US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</a:t>
            </a:r>
            <a:r>
              <a:rPr lang="en-US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 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dòng)</a:t>
            </a:r>
            <a:endParaRPr lang="en-US" sz="32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3B866A16-FEB2-4EC0-96DB-BE0C19495055}"/>
              </a:ext>
            </a:extLst>
          </p:cNvPr>
          <p:cNvSpPr/>
          <p:nvPr/>
        </p:nvSpPr>
        <p:spPr bwMode="auto">
          <a:xfrm>
            <a:off x="3732408" y="2751508"/>
            <a:ext cx="8457070" cy="87630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just">
              <a:defRPr/>
            </a:pP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</a:t>
            </a:r>
            <a:r>
              <a:rPr lang="vi-VN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vi-VN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riêng</a:t>
            </a:r>
            <a:r>
              <a:rPr lang="en-US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altLang="en-US" sz="28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Đồng Nai, Tân Sài</a:t>
            </a:r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dòng)</a:t>
            </a:r>
          </a:p>
          <a:p>
            <a:pPr algn="just">
              <a:defRPr/>
            </a:pP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E006697B-9279-4022-B875-41FA613E4A7A}"/>
              </a:ext>
            </a:extLst>
          </p:cNvPr>
          <p:cNvSpPr/>
          <p:nvPr/>
        </p:nvSpPr>
        <p:spPr bwMode="auto">
          <a:xfrm>
            <a:off x="3708815" y="3900668"/>
            <a:ext cx="6578185" cy="167857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3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Viết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cỡ </a:t>
            </a:r>
            <a:r>
              <a:rPr lang="en-US" sz="30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nhỏ </a:t>
            </a:r>
            <a:r>
              <a:rPr lang="vi-VN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lần</a:t>
            </a:r>
            <a:r>
              <a:rPr lang="vi-VN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  <a:defRPr/>
            </a:pPr>
            <a:endParaRPr lang="en-US" sz="1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altLang="en-US" sz="27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Hết gạo thì có Đồng Nai</a:t>
            </a:r>
          </a:p>
          <a:p>
            <a:pPr algn="ctr">
              <a:defRPr/>
            </a:pPr>
            <a:r>
              <a:rPr lang="nl-NL" sz="27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Hết củi thì có Tân Sài chở vô</a:t>
            </a:r>
            <a:endParaRPr lang="en-US" sz="27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29">
            <a:extLst>
              <a:ext uri="{FF2B5EF4-FFF2-40B4-BE49-F238E27FC236}">
                <a16:creationId xmlns:a16="http://schemas.microsoft.com/office/drawing/2014/main" id="{306334DB-1462-440B-BEEE-EDADA8E67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73">
            <a:off x="2762229" y="876395"/>
            <a:ext cx="844639" cy="72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9B7F6F-0BBD-4587-872C-E5D7F29CD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815" y="1524000"/>
            <a:ext cx="7118960" cy="1027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87E1E-A27F-42CB-9D98-7B5E1AEC7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8815" y="2725091"/>
            <a:ext cx="8457071" cy="929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738068-9EBE-4DD8-98A2-2ACE385A6E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3874252"/>
            <a:ext cx="6629400" cy="17049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-152400" y="2133600"/>
            <a:ext cx="11838008" cy="3103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kern="10">
                <a:ln w="9525">
                  <a:round/>
                  <a:headEnd/>
                  <a:tailEnd/>
                </a:ln>
                <a:solidFill>
                  <a:srgbClr val="C00000"/>
                </a:solidFill>
                <a:latin typeface="HP001 4 hang 1 ô ly" panose="020B0603050302020204" pitchFamily="34" charset="0"/>
              </a:rPr>
              <a:t> H, T, N, S</a:t>
            </a:r>
            <a:endParaRPr lang="en-US" sz="4400" b="1" kern="10" dirty="0">
              <a:ln w="9525">
                <a:round/>
                <a:headEnd/>
                <a:tailEnd/>
              </a:ln>
              <a:solidFill>
                <a:srgbClr val="C0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86120" y="0"/>
            <a:ext cx="7327335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sát và 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 chữ </a:t>
            </a:r>
            <a:r>
              <a:rPr lang="en-US" sz="4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ECC2B-D423-4305-82C2-E09A59B50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" y="-152400"/>
            <a:ext cx="12192000" cy="701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482626"/>
      </p:ext>
    </p:extLst>
  </p:cSld>
  <p:clrMapOvr>
    <a:masterClrMapping/>
  </p:clrMapOvr>
  <p:transition spd="slow" advTm="1354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>
            <a:extLst>
              <a:ext uri="{FF2B5EF4-FFF2-40B4-BE49-F238E27FC236}">
                <a16:creationId xmlns:a16="http://schemas.microsoft.com/office/drawing/2014/main" id="{A2DA6DFF-65B7-4A75-88AF-FF2EB56D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3" name="Rectangle 47">
            <a:extLst>
              <a:ext uri="{FF2B5EF4-FFF2-40B4-BE49-F238E27FC236}">
                <a16:creationId xmlns:a16="http://schemas.microsoft.com/office/drawing/2014/main" id="{79789F02-B86D-4677-ABD9-9F4C458B8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868363"/>
            <a:ext cx="100584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-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H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?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</a:rPr>
              <a:t>nét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 nào?</a:t>
            </a:r>
            <a:r>
              <a:rPr lang="en-US" sz="3200" b="1" i="1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24" name="Rectangle 28">
            <a:extLst>
              <a:ext uri="{FF2B5EF4-FFF2-40B4-BE49-F238E27FC236}">
                <a16:creationId xmlns:a16="http://schemas.microsoft.com/office/drawing/2014/main" id="{0C5BD7CB-60D0-4EA4-988F-382FB19A7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774" y="1507299"/>
            <a:ext cx="25146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2" name="Rectangle 47">
            <a:extLst>
              <a:ext uri="{FF2B5EF4-FFF2-40B4-BE49-F238E27FC236}">
                <a16:creationId xmlns:a16="http://schemas.microsoft.com/office/drawing/2014/main" id="{BFBC5E22-D307-41E3-874B-FC9FA0FD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053" y="5421829"/>
            <a:ext cx="504208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-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H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ô li?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7D2E94E1-38F7-4450-8624-776815B00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H. </a:t>
            </a:r>
          </a:p>
        </p:txBody>
      </p:sp>
      <p:sp>
        <p:nvSpPr>
          <p:cNvPr id="132107" name="Text Box 11">
            <a:extLst>
              <a:ext uri="{FF2B5EF4-FFF2-40B4-BE49-F238E27FC236}">
                <a16:creationId xmlns:a16="http://schemas.microsoft.com/office/drawing/2014/main" id="{F181C0E8-5BD2-4A3C-BCC8-B94236E68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075143"/>
            <a:ext cx="63246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i="1" dirty="0">
                <a:solidFill>
                  <a:srgbClr val="0070C0"/>
                </a:solidFill>
                <a:latin typeface="Times New Roman" pitchFamily="18" charset="0"/>
              </a:rPr>
              <a:t>- </a:t>
            </a:r>
            <a:r>
              <a:rPr lang="en-US" altLang="en-US" b="1" i="1" dirty="0" err="1">
                <a:solidFill>
                  <a:srgbClr val="0070C0"/>
                </a:solidFill>
                <a:latin typeface="Times New Roman" pitchFamily="18" charset="0"/>
              </a:rPr>
              <a:t>Nét</a:t>
            </a:r>
            <a:r>
              <a:rPr lang="en-US" altLang="en-US" b="1" i="1" dirty="0">
                <a:solidFill>
                  <a:srgbClr val="0070C0"/>
                </a:solidFill>
                <a:latin typeface="Times New Roman" pitchFamily="18" charset="0"/>
              </a:rPr>
              <a:t> 1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kết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2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cơ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cong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trái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lượn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ngang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683187FA-6284-44A8-AF43-28491CFB9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050" y="3158812"/>
            <a:ext cx="652055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i="1">
                <a:solidFill>
                  <a:srgbClr val="0070C0"/>
                </a:solidFill>
                <a:latin typeface="Times New Roman" pitchFamily="18" charset="0"/>
              </a:rPr>
              <a:t> Nét </a:t>
            </a:r>
            <a:r>
              <a:rPr lang="en-US" altLang="en-US" b="1" i="1" dirty="0">
                <a:solidFill>
                  <a:srgbClr val="0070C0"/>
                </a:solidFill>
                <a:latin typeface="Times New Roman" pitchFamily="18" charset="0"/>
              </a:rPr>
              <a:t>2: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Kết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3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cơ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khuyết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ngược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khuyết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xuôi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móc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ngược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phải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BC56E05C-C51A-458E-966A-FFF35FB5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76" y="4706595"/>
            <a:ext cx="556186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i="1" dirty="0">
                <a:solidFill>
                  <a:srgbClr val="0070C0"/>
                </a:solidFill>
                <a:latin typeface="Times New Roman" pitchFamily="18" charset="0"/>
              </a:rPr>
              <a:t>- </a:t>
            </a:r>
            <a:r>
              <a:rPr lang="en-US" altLang="en-US" b="1" i="1" dirty="0" err="1">
                <a:solidFill>
                  <a:srgbClr val="0070C0"/>
                </a:solidFill>
                <a:latin typeface="Times New Roman" pitchFamily="18" charset="0"/>
              </a:rPr>
              <a:t>Nét</a:t>
            </a:r>
            <a:r>
              <a:rPr lang="en-US" altLang="en-US" b="1" i="1" dirty="0">
                <a:solidFill>
                  <a:srgbClr val="0070C0"/>
                </a:solidFill>
                <a:latin typeface="Times New Roman" pitchFamily="18" charset="0"/>
              </a:rPr>
              <a:t> 3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Thẳng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đứng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00"/>
                </a:solidFill>
                <a:latin typeface="Times New Roman" pitchFamily="18" charset="0"/>
              </a:rPr>
              <a:t>ngắn</a:t>
            </a:r>
            <a:r>
              <a:rPr lang="en-US" altLang="en-US" b="1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8202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2502BF29-3572-4283-B817-C79558DBD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23212" r="12247" b="21722"/>
          <a:stretch/>
        </p:blipFill>
        <p:spPr bwMode="auto">
          <a:xfrm>
            <a:off x="1198880" y="1456817"/>
            <a:ext cx="3262798" cy="37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7">
            <a:extLst>
              <a:ext uri="{FF2B5EF4-FFF2-40B4-BE49-F238E27FC236}">
                <a16:creationId xmlns:a16="http://schemas.microsoft.com/office/drawing/2014/main" id="{BBAB9A9C-F728-4F13-A3D8-A00E7D3C5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182" y="5464799"/>
            <a:ext cx="504208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-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H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 2,5 ô li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36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2" grpId="0" animBg="1"/>
      <p:bldP spid="132107" grpId="0"/>
      <p:bldP spid="17" grpId="0"/>
      <p:bldP spid="1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F32B-90FE-4883-8FC6-CA664F75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_20210816_093504_HƯỚNG DẪN VIẾT CHỮ HOA H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BA0BC472-136C-45A4-9041-93C47B7B0DC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03336"/>
            <a:ext cx="12192000" cy="6858297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1B5F0A-825E-48CF-9ED7-8C64382460B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6500" y="542925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FAAE1F-D6FD-4CFB-858D-8630B194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4676775" cy="646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08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"/>
    </mc:Choice>
    <mc:Fallback xmlns="">
      <p:transition spd="slow" advTm="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07" objId="4"/>
        <p14:stopEvt time="214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>
            <a:extLst>
              <a:ext uri="{FF2B5EF4-FFF2-40B4-BE49-F238E27FC236}">
                <a16:creationId xmlns:a16="http://schemas.microsoft.com/office/drawing/2014/main" id="{796A4412-9E1C-4663-BBFC-F9E97C8E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262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15152" r="41389" b="7945"/>
          <a:stretch>
            <a:fillRect/>
          </a:stretch>
        </p:blipFill>
        <p:spPr>
          <a:xfrm>
            <a:off x="1444592" y="1193403"/>
            <a:ext cx="3581400" cy="4828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7"/>
          <p:cNvSpPr>
            <a:spLocks noChangeArrowheads="1"/>
          </p:cNvSpPr>
          <p:nvPr/>
        </p:nvSpPr>
        <p:spPr bwMode="auto">
          <a:xfrm>
            <a:off x="5313744" y="1789103"/>
            <a:ext cx="6446519" cy="1631216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Chữ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Đó là những nét nào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5288281" y="1552330"/>
            <a:ext cx="6446519" cy="2677656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8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* Chữ hoa </a:t>
            </a:r>
            <a:r>
              <a: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</a:t>
            </a:r>
            <a:r>
              <a:rPr lang="en-US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có 1 nét: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Là sự kết hợp của 3 nét cơ bản: cong trái nhỏ, lượn ngang ngắn và cong trái to nối liền nhau tạo thành vòng xoắn nhỏ ở đầu chữ.</a:t>
            </a:r>
            <a:endParaRPr lang="en-US" sz="32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5436914" y="4545643"/>
            <a:ext cx="5410758" cy="107721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ôli?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5360714" y="4854714"/>
            <a:ext cx="4850086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</a:t>
            </a:r>
            <a:r>
              <a:rPr lang="en-US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2,5 ôli.</a:t>
            </a:r>
            <a:endParaRPr lang="en-US" sz="32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C57A91-4BD5-4F1A-9017-E9CB976A5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304800"/>
            <a:ext cx="66294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T.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7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54"/>
    </mc:Choice>
    <mc:Fallback xmlns="">
      <p:transition spd="slow" advTm="41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T">
            <a:hlinkClick r:id="" action="ppaction://media"/>
            <a:extLst>
              <a:ext uri="{FF2B5EF4-FFF2-40B4-BE49-F238E27FC236}">
                <a16:creationId xmlns:a16="http://schemas.microsoft.com/office/drawing/2014/main" id="{9A352329-9D6F-438A-8E4E-9F6F9DB780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98107"/>
            <a:ext cx="11963400" cy="6729413"/>
          </a:xfrm>
          <a:prstGeom prst="rect">
            <a:avLst/>
          </a:prstGeom>
        </p:spPr>
      </p:pic>
      <p:sp>
        <p:nvSpPr>
          <p:cNvPr id="5" name="Rectangle 46">
            <a:extLst>
              <a:ext uri="{FF2B5EF4-FFF2-40B4-BE49-F238E27FC236}">
                <a16:creationId xmlns:a16="http://schemas.microsoft.com/office/drawing/2014/main" id="{B9C4158B-6FCB-4918-B1A9-39A05B5C7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38283"/>
            <a:ext cx="4419600" cy="8141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hangingPunct="0">
              <a:buClr>
                <a:srgbClr val="000000"/>
              </a:buClr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endParaRPr lang="en-US" sz="100" b="1">
              <a:solidFill>
                <a:srgbClr val="FFC000"/>
              </a:solidFill>
              <a:latin typeface="Times New Roman" pitchFamily="18" charset="0"/>
            </a:endParaRPr>
          </a:p>
          <a:p>
            <a:pPr hangingPunct="0">
              <a:buClr>
                <a:srgbClr val="000000"/>
              </a:buClr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4600" b="1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Cách viết chữ hoa T</a:t>
            </a: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2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28" objId="3"/>
        <p14:triggerEvt type="onClick" time="5328" objId="3"/>
        <p14:stopEvt time="32687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0201440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9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8|3.9|8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8|4|6.9|4.9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4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2|0.8|4.3|2.8|6.3|7.2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8.7|1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7|9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6841</TotalTime>
  <Words>872</Words>
  <Application>Microsoft Office PowerPoint</Application>
  <PresentationFormat>Widescreen</PresentationFormat>
  <Paragraphs>112</Paragraphs>
  <Slides>26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.VnAristote</vt:lpstr>
      <vt:lpstr>Arial</vt:lpstr>
      <vt:lpstr>Calibri</vt:lpstr>
      <vt:lpstr>Calibri Light</vt:lpstr>
      <vt:lpstr>Gill Sans MT</vt:lpstr>
      <vt:lpstr>HP001 4 hàng</vt:lpstr>
      <vt:lpstr>HP001 4 hang 1 ô ly</vt:lpstr>
      <vt:lpstr>Tahoma</vt:lpstr>
      <vt:lpstr>Times New Roman</vt:lpstr>
      <vt:lpstr>Verdana</vt:lpstr>
      <vt:lpstr>Vf-Bengus</vt:lpstr>
      <vt:lpstr>Vf-Book</vt:lpstr>
      <vt:lpstr>Wingdings 2</vt:lpstr>
      <vt:lpstr>Solstice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12 TRƯỜNG TIỂU HỌC LÊ VĂN THỌ</dc:title>
  <dc:creator>USER</dc:creator>
  <cp:lastModifiedBy>ACER</cp:lastModifiedBy>
  <cp:revision>778</cp:revision>
  <dcterms:created xsi:type="dcterms:W3CDTF">2020-04-11T01:54:36Z</dcterms:created>
  <dcterms:modified xsi:type="dcterms:W3CDTF">2021-12-04T11:33:48Z</dcterms:modified>
</cp:coreProperties>
</file>